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</p:sldIdLst>
  <p:sldSz cx="18288000" cy="10287000"/>
  <p:notesSz cx="6858000" cy="9144000"/>
  <p:embeddedFontLst>
    <p:embeddedFont>
      <p:font typeface="Glacial Indifference" charset="1" panose="00000000000000000000"/>
      <p:regular r:id="rId42"/>
    </p:embeddedFont>
    <p:embeddedFont>
      <p:font typeface="Canva Sans Bold" charset="1" panose="020B0803030501040103"/>
      <p:regular r:id="rId43"/>
    </p:embeddedFont>
    <p:embeddedFont>
      <p:font typeface="League Spartan" charset="1" panose="00000800000000000000"/>
      <p:regular r:id="rId44"/>
    </p:embeddedFont>
    <p:embeddedFont>
      <p:font typeface="Glacial Indifference Bold" charset="1" panose="00000800000000000000"/>
      <p:regular r:id="rId45"/>
    </p:embeddedFont>
    <p:embeddedFont>
      <p:font typeface="Canva Sans" charset="1" panose="020B0503030501040103"/>
      <p:regular r:id="rId4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slides/slide34.xml" Type="http://schemas.openxmlformats.org/officeDocument/2006/relationships/slide"/><Relationship Id="rId4" Target="theme/theme1.xml" Type="http://schemas.openxmlformats.org/officeDocument/2006/relationships/theme"/><Relationship Id="rId40" Target="slides/slide35.xml" Type="http://schemas.openxmlformats.org/officeDocument/2006/relationships/slide"/><Relationship Id="rId41" Target="slides/slide36.xml" Type="http://schemas.openxmlformats.org/officeDocument/2006/relationships/slide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44" Target="fonts/font44.fntdata" Type="http://schemas.openxmlformats.org/officeDocument/2006/relationships/font"/><Relationship Id="rId45" Target="fonts/font45.fntdata" Type="http://schemas.openxmlformats.org/officeDocument/2006/relationships/font"/><Relationship Id="rId46" Target="fonts/font46.fntdata" Type="http://schemas.openxmlformats.org/officeDocument/2006/relationships/font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Relationship Id="rId7" Target="../media/image10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1.png" Type="http://schemas.openxmlformats.org/officeDocument/2006/relationships/image"/><Relationship Id="rId4" Target="../media/image12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jpe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4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26.png" Type="http://schemas.openxmlformats.org/officeDocument/2006/relationships/image"/><Relationship Id="rId4" Target="../media/image27.png" Type="http://schemas.openxmlformats.org/officeDocument/2006/relationships/image"/><Relationship Id="rId5" Target="../media/image28.pn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Relationship Id="rId3" Target="../media/image30.png" Type="http://schemas.openxmlformats.org/officeDocument/2006/relationships/image"/><Relationship Id="rId4" Target="../media/image31.png" Type="http://schemas.openxmlformats.org/officeDocument/2006/relationships/image"/><Relationship Id="rId5" Target="../media/image32.pn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png" Type="http://schemas.openxmlformats.org/officeDocument/2006/relationships/image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png" Type="http://schemas.openxmlformats.org/officeDocument/2006/relationships/image"/></Relationships>
</file>

<file path=ppt/slides/_rels/slide3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png" Type="http://schemas.openxmlformats.org/officeDocument/2006/relationships/image"/></Relationships>
</file>

<file path=ppt/slides/_rels/slide3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93E4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4299043">
            <a:off x="-1746670" y="4230785"/>
            <a:ext cx="11240987" cy="1825430"/>
          </a:xfrm>
          <a:custGeom>
            <a:avLst/>
            <a:gdLst/>
            <a:ahLst/>
            <a:cxnLst/>
            <a:rect r="r" b="b" t="t" l="l"/>
            <a:pathLst>
              <a:path h="1825430" w="11240987">
                <a:moveTo>
                  <a:pt x="0" y="0"/>
                </a:moveTo>
                <a:lnTo>
                  <a:pt x="11240987" y="0"/>
                </a:lnTo>
                <a:lnTo>
                  <a:pt x="11240987" y="1825430"/>
                </a:lnTo>
                <a:lnTo>
                  <a:pt x="0" y="18254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6995"/>
            </a:stretch>
          </a:blipFill>
        </p:spPr>
      </p:sp>
      <p:grpSp>
        <p:nvGrpSpPr>
          <p:cNvPr name="Group 3" id="3"/>
          <p:cNvGrpSpPr/>
          <p:nvPr/>
        </p:nvGrpSpPr>
        <p:grpSpPr>
          <a:xfrm rot="1107706">
            <a:off x="-921467" y="-1570623"/>
            <a:ext cx="5280133" cy="12462121"/>
            <a:chOff x="0" y="0"/>
            <a:chExt cx="1390652" cy="328220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390652" cy="3282205"/>
            </a:xfrm>
            <a:custGeom>
              <a:avLst/>
              <a:gdLst/>
              <a:ahLst/>
              <a:cxnLst/>
              <a:rect r="r" b="b" t="t" l="l"/>
              <a:pathLst>
                <a:path h="3282205" w="1390652">
                  <a:moveTo>
                    <a:pt x="0" y="0"/>
                  </a:moveTo>
                  <a:lnTo>
                    <a:pt x="1390652" y="0"/>
                  </a:lnTo>
                  <a:lnTo>
                    <a:pt x="1390652" y="3282205"/>
                  </a:lnTo>
                  <a:lnTo>
                    <a:pt x="0" y="3282205"/>
                  </a:lnTo>
                  <a:close/>
                </a:path>
              </a:pathLst>
            </a:custGeom>
            <a:solidFill>
              <a:srgbClr val="363636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1390652" cy="33203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-4299043">
            <a:off x="-2646668" y="4025505"/>
            <a:ext cx="11240987" cy="1953121"/>
          </a:xfrm>
          <a:custGeom>
            <a:avLst/>
            <a:gdLst/>
            <a:ahLst/>
            <a:cxnLst/>
            <a:rect r="r" b="b" t="t" l="l"/>
            <a:pathLst>
              <a:path h="1953121" w="11240987">
                <a:moveTo>
                  <a:pt x="0" y="0"/>
                </a:moveTo>
                <a:lnTo>
                  <a:pt x="11240987" y="0"/>
                </a:lnTo>
                <a:lnTo>
                  <a:pt x="11240987" y="1953121"/>
                </a:lnTo>
                <a:lnTo>
                  <a:pt x="0" y="195312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1107706">
            <a:off x="-3830628" y="-2690475"/>
            <a:ext cx="5280133" cy="12462121"/>
            <a:chOff x="0" y="0"/>
            <a:chExt cx="1390652" cy="328220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390652" cy="3282205"/>
            </a:xfrm>
            <a:custGeom>
              <a:avLst/>
              <a:gdLst/>
              <a:ahLst/>
              <a:cxnLst/>
              <a:rect r="r" b="b" t="t" l="l"/>
              <a:pathLst>
                <a:path h="3282205" w="1390652">
                  <a:moveTo>
                    <a:pt x="0" y="0"/>
                  </a:moveTo>
                  <a:lnTo>
                    <a:pt x="1390652" y="0"/>
                  </a:lnTo>
                  <a:lnTo>
                    <a:pt x="1390652" y="3282205"/>
                  </a:lnTo>
                  <a:lnTo>
                    <a:pt x="0" y="3282205"/>
                  </a:lnTo>
                  <a:close/>
                </a:path>
              </a:pathLst>
            </a:custGeom>
            <a:solidFill>
              <a:srgbClr val="EEEEEE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1390652" cy="33203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3286836" y="8550246"/>
            <a:ext cx="7657124" cy="9410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79"/>
              </a:lnSpc>
            </a:pPr>
            <a:r>
              <a:rPr lang="en-US" sz="2699" spc="188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DEPARTMENT OF COMPUTER SCIENCE AND ENGINEERING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286836" y="9434166"/>
            <a:ext cx="7525614" cy="4777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75"/>
              </a:lnSpc>
            </a:pPr>
            <a:r>
              <a:rPr lang="en-US" sz="2768" spc="193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BRAC University | 2025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585751" y="2832376"/>
            <a:ext cx="16702249" cy="2635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Leveraging G</a:t>
            </a:r>
            <a:r>
              <a:rPr lang="en-US" b="true" sz="50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ANs, Autoencoders and their Combined Deep Learning Architectures for Anomaly Detection in Multi-Domain Image Data</a:t>
            </a:r>
          </a:p>
        </p:txBody>
      </p:sp>
      <p:sp>
        <p:nvSpPr>
          <p:cNvPr name="AutoShape 13" id="13"/>
          <p:cNvSpPr/>
          <p:nvPr/>
        </p:nvSpPr>
        <p:spPr>
          <a:xfrm>
            <a:off x="1708063" y="5716287"/>
            <a:ext cx="14777655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4" id="14"/>
          <p:cNvSpPr/>
          <p:nvPr/>
        </p:nvSpPr>
        <p:spPr>
          <a:xfrm flipV="true">
            <a:off x="1816042" y="8448487"/>
            <a:ext cx="9241037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93E4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6800474">
            <a:off x="12649216" y="6057605"/>
            <a:ext cx="8774080" cy="1524496"/>
          </a:xfrm>
          <a:custGeom>
            <a:avLst/>
            <a:gdLst/>
            <a:ahLst/>
            <a:cxnLst/>
            <a:rect r="r" b="b" t="t" l="l"/>
            <a:pathLst>
              <a:path h="1524496" w="8774080">
                <a:moveTo>
                  <a:pt x="0" y="0"/>
                </a:moveTo>
                <a:lnTo>
                  <a:pt x="8774080" y="0"/>
                </a:lnTo>
                <a:lnTo>
                  <a:pt x="8774080" y="1524497"/>
                </a:lnTo>
                <a:lnTo>
                  <a:pt x="0" y="15244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-9392774">
            <a:off x="16903913" y="2145600"/>
            <a:ext cx="4121374" cy="9727228"/>
            <a:chOff x="0" y="0"/>
            <a:chExt cx="1390652" cy="328220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390652" cy="3282205"/>
            </a:xfrm>
            <a:custGeom>
              <a:avLst/>
              <a:gdLst/>
              <a:ahLst/>
              <a:cxnLst/>
              <a:rect r="r" b="b" t="t" l="l"/>
              <a:pathLst>
                <a:path h="3282205" w="1390652">
                  <a:moveTo>
                    <a:pt x="0" y="0"/>
                  </a:moveTo>
                  <a:lnTo>
                    <a:pt x="1390652" y="0"/>
                  </a:lnTo>
                  <a:lnTo>
                    <a:pt x="1390652" y="3282205"/>
                  </a:lnTo>
                  <a:lnTo>
                    <a:pt x="0" y="3282205"/>
                  </a:lnTo>
                  <a:close/>
                </a:path>
              </a:pathLst>
            </a:custGeom>
            <a:solidFill>
              <a:srgbClr val="363636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1390652" cy="33203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6800474">
            <a:off x="13634507" y="5876598"/>
            <a:ext cx="8774080" cy="1524496"/>
          </a:xfrm>
          <a:custGeom>
            <a:avLst/>
            <a:gdLst/>
            <a:ahLst/>
            <a:cxnLst/>
            <a:rect r="r" b="b" t="t" l="l"/>
            <a:pathLst>
              <a:path h="1524496" w="8774080">
                <a:moveTo>
                  <a:pt x="0" y="0"/>
                </a:moveTo>
                <a:lnTo>
                  <a:pt x="8774080" y="0"/>
                </a:lnTo>
                <a:lnTo>
                  <a:pt x="8774080" y="1524496"/>
                </a:lnTo>
                <a:lnTo>
                  <a:pt x="0" y="15244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-9392774">
            <a:off x="17632685" y="2404501"/>
            <a:ext cx="4121374" cy="9727228"/>
            <a:chOff x="0" y="0"/>
            <a:chExt cx="1390652" cy="328220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390652" cy="3282205"/>
            </a:xfrm>
            <a:custGeom>
              <a:avLst/>
              <a:gdLst/>
              <a:ahLst/>
              <a:cxnLst/>
              <a:rect r="r" b="b" t="t" l="l"/>
              <a:pathLst>
                <a:path h="3282205" w="1390652">
                  <a:moveTo>
                    <a:pt x="0" y="0"/>
                  </a:moveTo>
                  <a:lnTo>
                    <a:pt x="1390652" y="0"/>
                  </a:lnTo>
                  <a:lnTo>
                    <a:pt x="1390652" y="3282205"/>
                  </a:lnTo>
                  <a:lnTo>
                    <a:pt x="0" y="3282205"/>
                  </a:lnTo>
                  <a:close/>
                </a:path>
              </a:pathLst>
            </a:custGeom>
            <a:solidFill>
              <a:srgbClr val="EEEEEE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1390652" cy="33203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074591" y="885825"/>
            <a:ext cx="11823226" cy="12858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500"/>
              </a:lnSpc>
            </a:pPr>
            <a:r>
              <a:rPr lang="en-US" sz="750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DATASET DESCRIPTION</a:t>
            </a:r>
          </a:p>
        </p:txBody>
      </p:sp>
      <p:sp>
        <p:nvSpPr>
          <p:cNvPr name="AutoShape 11" id="11"/>
          <p:cNvSpPr/>
          <p:nvPr/>
        </p:nvSpPr>
        <p:spPr>
          <a:xfrm flipV="true">
            <a:off x="5503992" y="3869887"/>
            <a:ext cx="0" cy="4308999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2" id="12"/>
          <p:cNvSpPr txBox="true"/>
          <p:nvPr/>
        </p:nvSpPr>
        <p:spPr>
          <a:xfrm rot="0">
            <a:off x="1028700" y="4816028"/>
            <a:ext cx="4315238" cy="31920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57020" indent="-278510" lvl="1">
              <a:lnSpc>
                <a:spcPts val="3611"/>
              </a:lnSpc>
              <a:buFont typeface="Arial"/>
              <a:buChar char="•"/>
            </a:pPr>
            <a:r>
              <a:rPr lang="en-US" sz="2579" spc="18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comprises MRI images of brains and some are normal and others have tumors</a:t>
            </a:r>
          </a:p>
          <a:p>
            <a:pPr algn="l" marL="557020" indent="-278510" lvl="1">
              <a:lnSpc>
                <a:spcPts val="3611"/>
              </a:lnSpc>
              <a:buFont typeface="Arial"/>
              <a:buChar char="•"/>
            </a:pPr>
            <a:r>
              <a:rPr lang="en-US" sz="2579" spc="18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Used to evaluate how well the models detect anomalies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503992" y="4816028"/>
            <a:ext cx="4485566" cy="41062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58049" indent="-279024" lvl="1">
              <a:lnSpc>
                <a:spcPts val="3618"/>
              </a:lnSpc>
              <a:buFont typeface="Arial"/>
              <a:buChar char="•"/>
            </a:pPr>
            <a:r>
              <a:rPr lang="en-US" sz="2584" spc="18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consists of pictures of everyday items like bottles, pills, and wires, and some are flawless, so others have defects</a:t>
            </a:r>
          </a:p>
          <a:p>
            <a:pPr algn="l" marL="558049" indent="-279024" lvl="1">
              <a:lnSpc>
                <a:spcPts val="3618"/>
              </a:lnSpc>
              <a:buFont typeface="Arial"/>
              <a:buChar char="•"/>
            </a:pPr>
            <a:r>
              <a:rPr lang="en-US" sz="2584" spc="18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Used to evaluate model performance in visual quality control scenarios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212162" y="4816028"/>
            <a:ext cx="4806939" cy="36490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58049" indent="-279024" lvl="1">
              <a:lnSpc>
                <a:spcPts val="3618"/>
              </a:lnSpc>
              <a:buFont typeface="Arial"/>
              <a:buChar char="•"/>
            </a:pPr>
            <a:r>
              <a:rPr lang="en-US" sz="2584" spc="18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consists of pictures of healthy and diseased leaves from various crops</a:t>
            </a:r>
          </a:p>
          <a:p>
            <a:pPr algn="l" marL="558049" indent="-279024" lvl="1">
              <a:lnSpc>
                <a:spcPts val="3618"/>
              </a:lnSpc>
              <a:buFont typeface="Arial"/>
              <a:buChar char="•"/>
            </a:pPr>
            <a:r>
              <a:rPr lang="en-US" sz="2584" spc="18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Helps test the model’s ability to generalize anomaly detection to non-medical, real-world data.</a:t>
            </a:r>
          </a:p>
        </p:txBody>
      </p:sp>
      <p:sp>
        <p:nvSpPr>
          <p:cNvPr name="AutoShape 15" id="15"/>
          <p:cNvSpPr/>
          <p:nvPr/>
        </p:nvSpPr>
        <p:spPr>
          <a:xfrm flipV="true">
            <a:off x="10009880" y="3869887"/>
            <a:ext cx="0" cy="4308999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6" id="16"/>
          <p:cNvSpPr/>
          <p:nvPr/>
        </p:nvSpPr>
        <p:spPr>
          <a:xfrm flipH="false" flipV="false" rot="0">
            <a:off x="851988" y="3328580"/>
            <a:ext cx="1544598" cy="1544598"/>
          </a:xfrm>
          <a:custGeom>
            <a:avLst/>
            <a:gdLst/>
            <a:ahLst/>
            <a:cxnLst/>
            <a:rect r="r" b="b" t="t" l="l"/>
            <a:pathLst>
              <a:path h="1544598" w="1544598">
                <a:moveTo>
                  <a:pt x="0" y="0"/>
                </a:moveTo>
                <a:lnTo>
                  <a:pt x="1544598" y="0"/>
                </a:lnTo>
                <a:lnTo>
                  <a:pt x="1544598" y="1544598"/>
                </a:lnTo>
                <a:lnTo>
                  <a:pt x="0" y="15445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7" id="17"/>
          <p:cNvGrpSpPr/>
          <p:nvPr/>
        </p:nvGrpSpPr>
        <p:grpSpPr>
          <a:xfrm rot="0">
            <a:off x="1205755" y="3682347"/>
            <a:ext cx="837064" cy="837064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93E46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0" id="20"/>
          <p:cNvSpPr/>
          <p:nvPr/>
        </p:nvSpPr>
        <p:spPr>
          <a:xfrm flipH="false" flipV="false" rot="0">
            <a:off x="1074591" y="3551184"/>
            <a:ext cx="1099391" cy="1099391"/>
          </a:xfrm>
          <a:custGeom>
            <a:avLst/>
            <a:gdLst/>
            <a:ahLst/>
            <a:cxnLst/>
            <a:rect r="r" b="b" t="t" l="l"/>
            <a:pathLst>
              <a:path h="1099391" w="1099391">
                <a:moveTo>
                  <a:pt x="0" y="0"/>
                </a:moveTo>
                <a:lnTo>
                  <a:pt x="1099391" y="0"/>
                </a:lnTo>
                <a:lnTo>
                  <a:pt x="1099391" y="1099391"/>
                </a:lnTo>
                <a:lnTo>
                  <a:pt x="0" y="109939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1" id="21"/>
          <p:cNvGrpSpPr/>
          <p:nvPr/>
        </p:nvGrpSpPr>
        <p:grpSpPr>
          <a:xfrm rot="0">
            <a:off x="1297194" y="3773787"/>
            <a:ext cx="654185" cy="654185"/>
            <a:chOff x="0" y="0"/>
            <a:chExt cx="812800" cy="8128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93E46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4" id="24"/>
          <p:cNvSpPr/>
          <p:nvPr/>
        </p:nvSpPr>
        <p:spPr>
          <a:xfrm flipH="false" flipV="false" rot="0">
            <a:off x="5368386" y="3328580"/>
            <a:ext cx="1544598" cy="1544598"/>
          </a:xfrm>
          <a:custGeom>
            <a:avLst/>
            <a:gdLst/>
            <a:ahLst/>
            <a:cxnLst/>
            <a:rect r="r" b="b" t="t" l="l"/>
            <a:pathLst>
              <a:path h="1544598" w="1544598">
                <a:moveTo>
                  <a:pt x="0" y="0"/>
                </a:moveTo>
                <a:lnTo>
                  <a:pt x="1544598" y="0"/>
                </a:lnTo>
                <a:lnTo>
                  <a:pt x="1544598" y="1544598"/>
                </a:lnTo>
                <a:lnTo>
                  <a:pt x="0" y="15445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5" id="25"/>
          <p:cNvGrpSpPr/>
          <p:nvPr/>
        </p:nvGrpSpPr>
        <p:grpSpPr>
          <a:xfrm rot="0">
            <a:off x="5722153" y="3682347"/>
            <a:ext cx="837064" cy="837064"/>
            <a:chOff x="0" y="0"/>
            <a:chExt cx="812800" cy="8128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93E46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8" id="28"/>
          <p:cNvSpPr/>
          <p:nvPr/>
        </p:nvSpPr>
        <p:spPr>
          <a:xfrm flipH="false" flipV="false" rot="0">
            <a:off x="5590989" y="3551184"/>
            <a:ext cx="1099391" cy="1099391"/>
          </a:xfrm>
          <a:custGeom>
            <a:avLst/>
            <a:gdLst/>
            <a:ahLst/>
            <a:cxnLst/>
            <a:rect r="r" b="b" t="t" l="l"/>
            <a:pathLst>
              <a:path h="1099391" w="1099391">
                <a:moveTo>
                  <a:pt x="0" y="0"/>
                </a:moveTo>
                <a:lnTo>
                  <a:pt x="1099391" y="0"/>
                </a:lnTo>
                <a:lnTo>
                  <a:pt x="1099391" y="1099391"/>
                </a:lnTo>
                <a:lnTo>
                  <a:pt x="0" y="109939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9" id="29"/>
          <p:cNvGrpSpPr/>
          <p:nvPr/>
        </p:nvGrpSpPr>
        <p:grpSpPr>
          <a:xfrm rot="0">
            <a:off x="5813592" y="3773787"/>
            <a:ext cx="654185" cy="654185"/>
            <a:chOff x="0" y="0"/>
            <a:chExt cx="812800" cy="81280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93E46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32" id="32"/>
          <p:cNvSpPr/>
          <p:nvPr/>
        </p:nvSpPr>
        <p:spPr>
          <a:xfrm flipH="false" flipV="false" rot="0">
            <a:off x="9989559" y="3328580"/>
            <a:ext cx="1544598" cy="1544598"/>
          </a:xfrm>
          <a:custGeom>
            <a:avLst/>
            <a:gdLst/>
            <a:ahLst/>
            <a:cxnLst/>
            <a:rect r="r" b="b" t="t" l="l"/>
            <a:pathLst>
              <a:path h="1544598" w="1544598">
                <a:moveTo>
                  <a:pt x="0" y="0"/>
                </a:moveTo>
                <a:lnTo>
                  <a:pt x="1544598" y="0"/>
                </a:lnTo>
                <a:lnTo>
                  <a:pt x="1544598" y="1544598"/>
                </a:lnTo>
                <a:lnTo>
                  <a:pt x="0" y="15445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3" id="33"/>
          <p:cNvGrpSpPr/>
          <p:nvPr/>
        </p:nvGrpSpPr>
        <p:grpSpPr>
          <a:xfrm rot="0">
            <a:off x="10343326" y="3682347"/>
            <a:ext cx="837064" cy="837064"/>
            <a:chOff x="0" y="0"/>
            <a:chExt cx="812800" cy="812800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93E46"/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36" id="36"/>
          <p:cNvSpPr/>
          <p:nvPr/>
        </p:nvSpPr>
        <p:spPr>
          <a:xfrm flipH="false" flipV="false" rot="0">
            <a:off x="10212162" y="3551184"/>
            <a:ext cx="1099391" cy="1099391"/>
          </a:xfrm>
          <a:custGeom>
            <a:avLst/>
            <a:gdLst/>
            <a:ahLst/>
            <a:cxnLst/>
            <a:rect r="r" b="b" t="t" l="l"/>
            <a:pathLst>
              <a:path h="1099391" w="1099391">
                <a:moveTo>
                  <a:pt x="0" y="0"/>
                </a:moveTo>
                <a:lnTo>
                  <a:pt x="1099391" y="0"/>
                </a:lnTo>
                <a:lnTo>
                  <a:pt x="1099391" y="1099391"/>
                </a:lnTo>
                <a:lnTo>
                  <a:pt x="0" y="109939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7" id="37"/>
          <p:cNvGrpSpPr/>
          <p:nvPr/>
        </p:nvGrpSpPr>
        <p:grpSpPr>
          <a:xfrm rot="0">
            <a:off x="10434765" y="3773787"/>
            <a:ext cx="654185" cy="654185"/>
            <a:chOff x="0" y="0"/>
            <a:chExt cx="812800" cy="812800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93E46"/>
            </a:solidFill>
          </p:spPr>
        </p:sp>
        <p:sp>
          <p:nvSpPr>
            <p:cNvPr name="TextBox 39" id="3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40" id="40"/>
          <p:cNvSpPr txBox="true"/>
          <p:nvPr/>
        </p:nvSpPr>
        <p:spPr>
          <a:xfrm rot="0">
            <a:off x="2173982" y="3707112"/>
            <a:ext cx="2289528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true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BRAIN MRI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6854472" y="3707112"/>
            <a:ext cx="2289528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true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MVTEC AD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11403811" y="3695901"/>
            <a:ext cx="2996464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true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PLANT DISEASE</a:t>
            </a:r>
          </a:p>
        </p:txBody>
      </p:sp>
      <p:sp>
        <p:nvSpPr>
          <p:cNvPr name="Freeform 43" id="43"/>
          <p:cNvSpPr/>
          <p:nvPr/>
        </p:nvSpPr>
        <p:spPr>
          <a:xfrm flipH="false" flipV="false" rot="2897456">
            <a:off x="12020590" y="2481804"/>
            <a:ext cx="8774080" cy="1524496"/>
          </a:xfrm>
          <a:custGeom>
            <a:avLst/>
            <a:gdLst/>
            <a:ahLst/>
            <a:cxnLst/>
            <a:rect r="r" b="b" t="t" l="l"/>
            <a:pathLst>
              <a:path h="1524496" w="8774080">
                <a:moveTo>
                  <a:pt x="0" y="0"/>
                </a:moveTo>
                <a:lnTo>
                  <a:pt x="8774080" y="0"/>
                </a:lnTo>
                <a:lnTo>
                  <a:pt x="8774080" y="1524497"/>
                </a:lnTo>
                <a:lnTo>
                  <a:pt x="0" y="15244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44" id="44"/>
          <p:cNvGrpSpPr/>
          <p:nvPr/>
        </p:nvGrpSpPr>
        <p:grpSpPr>
          <a:xfrm rot="8304206">
            <a:off x="15332051" y="-3288074"/>
            <a:ext cx="4121374" cy="9727228"/>
            <a:chOff x="0" y="0"/>
            <a:chExt cx="1390652" cy="3282205"/>
          </a:xfrm>
        </p:grpSpPr>
        <p:sp>
          <p:nvSpPr>
            <p:cNvPr name="Freeform 45" id="45"/>
            <p:cNvSpPr/>
            <p:nvPr/>
          </p:nvSpPr>
          <p:spPr>
            <a:xfrm flipH="false" flipV="false" rot="0">
              <a:off x="0" y="0"/>
              <a:ext cx="1390652" cy="3282205"/>
            </a:xfrm>
            <a:custGeom>
              <a:avLst/>
              <a:gdLst/>
              <a:ahLst/>
              <a:cxnLst/>
              <a:rect r="r" b="b" t="t" l="l"/>
              <a:pathLst>
                <a:path h="3282205" w="1390652">
                  <a:moveTo>
                    <a:pt x="0" y="0"/>
                  </a:moveTo>
                  <a:lnTo>
                    <a:pt x="1390652" y="0"/>
                  </a:lnTo>
                  <a:lnTo>
                    <a:pt x="1390652" y="3282205"/>
                  </a:lnTo>
                  <a:lnTo>
                    <a:pt x="0" y="3282205"/>
                  </a:lnTo>
                  <a:close/>
                </a:path>
              </a:pathLst>
            </a:custGeom>
            <a:solidFill>
              <a:srgbClr val="363636"/>
            </a:solidFill>
          </p:spPr>
        </p:sp>
        <p:sp>
          <p:nvSpPr>
            <p:cNvPr name="TextBox 46" id="46"/>
            <p:cNvSpPr txBox="true"/>
            <p:nvPr/>
          </p:nvSpPr>
          <p:spPr>
            <a:xfrm>
              <a:off x="0" y="-38100"/>
              <a:ext cx="1390652" cy="33203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47" id="47"/>
          <p:cNvSpPr/>
          <p:nvPr/>
        </p:nvSpPr>
        <p:spPr>
          <a:xfrm flipH="false" flipV="false" rot="2897456">
            <a:off x="12272092" y="1512109"/>
            <a:ext cx="8774080" cy="1524496"/>
          </a:xfrm>
          <a:custGeom>
            <a:avLst/>
            <a:gdLst/>
            <a:ahLst/>
            <a:cxnLst/>
            <a:rect r="r" b="b" t="t" l="l"/>
            <a:pathLst>
              <a:path h="1524496" w="8774080">
                <a:moveTo>
                  <a:pt x="0" y="0"/>
                </a:moveTo>
                <a:lnTo>
                  <a:pt x="8774080" y="0"/>
                </a:lnTo>
                <a:lnTo>
                  <a:pt x="8774080" y="1524496"/>
                </a:lnTo>
                <a:lnTo>
                  <a:pt x="0" y="15244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48" id="48"/>
          <p:cNvGrpSpPr/>
          <p:nvPr/>
        </p:nvGrpSpPr>
        <p:grpSpPr>
          <a:xfrm rot="8304206">
            <a:off x="15874203" y="-3839625"/>
            <a:ext cx="4121374" cy="9727228"/>
            <a:chOff x="0" y="0"/>
            <a:chExt cx="1390652" cy="3282205"/>
          </a:xfrm>
        </p:grpSpPr>
        <p:sp>
          <p:nvSpPr>
            <p:cNvPr name="Freeform 49" id="49"/>
            <p:cNvSpPr/>
            <p:nvPr/>
          </p:nvSpPr>
          <p:spPr>
            <a:xfrm flipH="false" flipV="false" rot="0">
              <a:off x="0" y="0"/>
              <a:ext cx="1390652" cy="3282205"/>
            </a:xfrm>
            <a:custGeom>
              <a:avLst/>
              <a:gdLst/>
              <a:ahLst/>
              <a:cxnLst/>
              <a:rect r="r" b="b" t="t" l="l"/>
              <a:pathLst>
                <a:path h="3282205" w="1390652">
                  <a:moveTo>
                    <a:pt x="0" y="0"/>
                  </a:moveTo>
                  <a:lnTo>
                    <a:pt x="1390652" y="0"/>
                  </a:lnTo>
                  <a:lnTo>
                    <a:pt x="1390652" y="3282205"/>
                  </a:lnTo>
                  <a:lnTo>
                    <a:pt x="0" y="3282205"/>
                  </a:lnTo>
                  <a:close/>
                </a:path>
              </a:pathLst>
            </a:custGeom>
            <a:solidFill>
              <a:srgbClr val="EEEEEE"/>
            </a:solidFill>
          </p:spPr>
        </p:sp>
        <p:sp>
          <p:nvSpPr>
            <p:cNvPr name="TextBox 50" id="50"/>
            <p:cNvSpPr txBox="true"/>
            <p:nvPr/>
          </p:nvSpPr>
          <p:spPr>
            <a:xfrm>
              <a:off x="0" y="-38100"/>
              <a:ext cx="1390652" cy="33203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93E4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3234064">
            <a:off x="-3143540" y="352885"/>
            <a:ext cx="11240987" cy="1953121"/>
          </a:xfrm>
          <a:custGeom>
            <a:avLst/>
            <a:gdLst/>
            <a:ahLst/>
            <a:cxnLst/>
            <a:rect r="r" b="b" t="t" l="l"/>
            <a:pathLst>
              <a:path h="1953121" w="11240987">
                <a:moveTo>
                  <a:pt x="0" y="0"/>
                </a:moveTo>
                <a:lnTo>
                  <a:pt x="11240987" y="0"/>
                </a:lnTo>
                <a:lnTo>
                  <a:pt x="11240987" y="1953121"/>
                </a:lnTo>
                <a:lnTo>
                  <a:pt x="0" y="195312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2172685">
            <a:off x="-2167342" y="-5966217"/>
            <a:ext cx="5280133" cy="12462121"/>
            <a:chOff x="0" y="0"/>
            <a:chExt cx="1390652" cy="328220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390652" cy="3282205"/>
            </a:xfrm>
            <a:custGeom>
              <a:avLst/>
              <a:gdLst/>
              <a:ahLst/>
              <a:cxnLst/>
              <a:rect r="r" b="b" t="t" l="l"/>
              <a:pathLst>
                <a:path h="3282205" w="1390652">
                  <a:moveTo>
                    <a:pt x="0" y="0"/>
                  </a:moveTo>
                  <a:lnTo>
                    <a:pt x="1390652" y="0"/>
                  </a:lnTo>
                  <a:lnTo>
                    <a:pt x="1390652" y="3282205"/>
                  </a:lnTo>
                  <a:lnTo>
                    <a:pt x="0" y="3282205"/>
                  </a:lnTo>
                  <a:close/>
                </a:path>
              </a:pathLst>
            </a:custGeom>
            <a:solidFill>
              <a:srgbClr val="363636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1390652" cy="33203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-3234064">
            <a:off x="-4074180" y="17873"/>
            <a:ext cx="11240987" cy="1953121"/>
          </a:xfrm>
          <a:custGeom>
            <a:avLst/>
            <a:gdLst/>
            <a:ahLst/>
            <a:cxnLst/>
            <a:rect r="r" b="b" t="t" l="l"/>
            <a:pathLst>
              <a:path h="1953121" w="11240987">
                <a:moveTo>
                  <a:pt x="0" y="0"/>
                </a:moveTo>
                <a:lnTo>
                  <a:pt x="11240987" y="0"/>
                </a:lnTo>
                <a:lnTo>
                  <a:pt x="11240987" y="1953122"/>
                </a:lnTo>
                <a:lnTo>
                  <a:pt x="0" y="19531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2172685">
            <a:off x="-3004718" y="-6495904"/>
            <a:ext cx="5280133" cy="12462121"/>
            <a:chOff x="0" y="0"/>
            <a:chExt cx="1390652" cy="328220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390652" cy="3282205"/>
            </a:xfrm>
            <a:custGeom>
              <a:avLst/>
              <a:gdLst/>
              <a:ahLst/>
              <a:cxnLst/>
              <a:rect r="r" b="b" t="t" l="l"/>
              <a:pathLst>
                <a:path h="3282205" w="1390652">
                  <a:moveTo>
                    <a:pt x="0" y="0"/>
                  </a:moveTo>
                  <a:lnTo>
                    <a:pt x="1390652" y="0"/>
                  </a:lnTo>
                  <a:lnTo>
                    <a:pt x="1390652" y="3282205"/>
                  </a:lnTo>
                  <a:lnTo>
                    <a:pt x="0" y="3282205"/>
                  </a:lnTo>
                  <a:close/>
                </a:path>
              </a:pathLst>
            </a:custGeom>
            <a:solidFill>
              <a:srgbClr val="EEEEEE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1390652" cy="33203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150283" y="4698250"/>
            <a:ext cx="1544598" cy="1544598"/>
          </a:xfrm>
          <a:custGeom>
            <a:avLst/>
            <a:gdLst/>
            <a:ahLst/>
            <a:cxnLst/>
            <a:rect r="r" b="b" t="t" l="l"/>
            <a:pathLst>
              <a:path h="1544598" w="1544598">
                <a:moveTo>
                  <a:pt x="0" y="0"/>
                </a:moveTo>
                <a:lnTo>
                  <a:pt x="1544598" y="0"/>
                </a:lnTo>
                <a:lnTo>
                  <a:pt x="1544598" y="1544598"/>
                </a:lnTo>
                <a:lnTo>
                  <a:pt x="0" y="15445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504050" y="5052017"/>
            <a:ext cx="837064" cy="837064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93E46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372886" y="4920853"/>
            <a:ext cx="1099391" cy="1099391"/>
          </a:xfrm>
          <a:custGeom>
            <a:avLst/>
            <a:gdLst/>
            <a:ahLst/>
            <a:cxnLst/>
            <a:rect r="r" b="b" t="t" l="l"/>
            <a:pathLst>
              <a:path h="1099391" w="1099391">
                <a:moveTo>
                  <a:pt x="0" y="0"/>
                </a:moveTo>
                <a:lnTo>
                  <a:pt x="1099391" y="0"/>
                </a:lnTo>
                <a:lnTo>
                  <a:pt x="1099391" y="1099391"/>
                </a:lnTo>
                <a:lnTo>
                  <a:pt x="0" y="109939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1595489" y="5143456"/>
            <a:ext cx="654185" cy="654185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93E46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1198489" y="4870430"/>
            <a:ext cx="7406447" cy="3151502"/>
          </a:xfrm>
          <a:custGeom>
            <a:avLst/>
            <a:gdLst/>
            <a:ahLst/>
            <a:cxnLst/>
            <a:rect r="r" b="b" t="t" l="l"/>
            <a:pathLst>
              <a:path h="3151502" w="7406447">
                <a:moveTo>
                  <a:pt x="0" y="0"/>
                </a:moveTo>
                <a:lnTo>
                  <a:pt x="7406447" y="0"/>
                </a:lnTo>
                <a:lnTo>
                  <a:pt x="7406447" y="3151501"/>
                </a:lnTo>
                <a:lnTo>
                  <a:pt x="0" y="315150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3572663" y="939284"/>
            <a:ext cx="12032255" cy="20403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57"/>
              </a:lnSpc>
            </a:pPr>
            <a:r>
              <a:rPr lang="en-US" sz="4915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MODEL ARCHITECTURES FOR RECONSTRUCTION-BASED ANOMALY DETECTION 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425299" y="5144467"/>
            <a:ext cx="7862701" cy="36491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38538" indent="-319269" lvl="1">
              <a:lnSpc>
                <a:spcPts val="4140"/>
              </a:lnSpc>
              <a:buFont typeface="Arial"/>
              <a:buChar char="•"/>
            </a:pPr>
            <a:r>
              <a:rPr lang="en-US" sz="2957" spc="207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Fully Connected Autoencoder</a:t>
            </a:r>
          </a:p>
          <a:p>
            <a:pPr algn="l" marL="638538" indent="-319269" lvl="1">
              <a:lnSpc>
                <a:spcPts val="4140"/>
              </a:lnSpc>
              <a:buFont typeface="Arial"/>
              <a:buChar char="•"/>
            </a:pPr>
            <a:r>
              <a:rPr lang="en-US" sz="2957" spc="207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Convolutional Autoencoder</a:t>
            </a:r>
          </a:p>
          <a:p>
            <a:pPr algn="l" marL="638538" indent="-319269" lvl="1">
              <a:lnSpc>
                <a:spcPts val="4140"/>
              </a:lnSpc>
              <a:buFont typeface="Arial"/>
              <a:buChar char="•"/>
            </a:pPr>
            <a:r>
              <a:rPr lang="en-US" sz="2957" spc="207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Variational Autoencoder</a:t>
            </a:r>
          </a:p>
          <a:p>
            <a:pPr algn="l" marL="638538" indent="-319269" lvl="1">
              <a:lnSpc>
                <a:spcPts val="4140"/>
              </a:lnSpc>
              <a:buFont typeface="Arial"/>
              <a:buChar char="•"/>
            </a:pPr>
            <a:r>
              <a:rPr lang="en-US" sz="2957" spc="207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Beta Variational Autoencoder</a:t>
            </a:r>
          </a:p>
          <a:p>
            <a:pPr algn="l" marL="638538" indent="-319269" lvl="1">
              <a:lnSpc>
                <a:spcPts val="4140"/>
              </a:lnSpc>
              <a:buFont typeface="Arial"/>
              <a:buChar char="•"/>
            </a:pPr>
            <a:r>
              <a:rPr lang="en-US" sz="2957" spc="207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Conditional Variational Autoencoder</a:t>
            </a:r>
          </a:p>
          <a:p>
            <a:pPr algn="l" marL="638538" indent="-319269" lvl="1">
              <a:lnSpc>
                <a:spcPts val="4140"/>
              </a:lnSpc>
              <a:buFont typeface="Arial"/>
              <a:buChar char="•"/>
            </a:pPr>
            <a:r>
              <a:rPr lang="en-US" sz="2957" spc="207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Vector Quantized Variational Autoencoder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2694881" y="4340963"/>
            <a:ext cx="4413664" cy="4230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56"/>
              </a:lnSpc>
            </a:pPr>
            <a:r>
              <a:rPr lang="en-US" sz="2469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BASIC STRUCTURE OF AE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425299" y="4344715"/>
            <a:ext cx="7369397" cy="421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39"/>
              </a:lnSpc>
            </a:pPr>
            <a:r>
              <a:rPr lang="en-US" sz="2456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MODELS EXPLORED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7108544" y="3107970"/>
            <a:ext cx="5087660" cy="5968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b="true" sz="3500" u="sng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AUTOENCODER-BASED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93E4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3234064">
            <a:off x="-3143540" y="352885"/>
            <a:ext cx="11240987" cy="1953121"/>
          </a:xfrm>
          <a:custGeom>
            <a:avLst/>
            <a:gdLst/>
            <a:ahLst/>
            <a:cxnLst/>
            <a:rect r="r" b="b" t="t" l="l"/>
            <a:pathLst>
              <a:path h="1953121" w="11240987">
                <a:moveTo>
                  <a:pt x="0" y="0"/>
                </a:moveTo>
                <a:lnTo>
                  <a:pt x="11240987" y="0"/>
                </a:lnTo>
                <a:lnTo>
                  <a:pt x="11240987" y="1953121"/>
                </a:lnTo>
                <a:lnTo>
                  <a:pt x="0" y="195312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2172685">
            <a:off x="-2167342" y="-5966217"/>
            <a:ext cx="5280133" cy="12462121"/>
            <a:chOff x="0" y="0"/>
            <a:chExt cx="1390652" cy="328220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390652" cy="3282205"/>
            </a:xfrm>
            <a:custGeom>
              <a:avLst/>
              <a:gdLst/>
              <a:ahLst/>
              <a:cxnLst/>
              <a:rect r="r" b="b" t="t" l="l"/>
              <a:pathLst>
                <a:path h="3282205" w="1390652">
                  <a:moveTo>
                    <a:pt x="0" y="0"/>
                  </a:moveTo>
                  <a:lnTo>
                    <a:pt x="1390652" y="0"/>
                  </a:lnTo>
                  <a:lnTo>
                    <a:pt x="1390652" y="3282205"/>
                  </a:lnTo>
                  <a:lnTo>
                    <a:pt x="0" y="3282205"/>
                  </a:lnTo>
                  <a:close/>
                </a:path>
              </a:pathLst>
            </a:custGeom>
            <a:solidFill>
              <a:srgbClr val="363636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1390652" cy="33203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-3234064">
            <a:off x="-4074180" y="17873"/>
            <a:ext cx="11240987" cy="1953121"/>
          </a:xfrm>
          <a:custGeom>
            <a:avLst/>
            <a:gdLst/>
            <a:ahLst/>
            <a:cxnLst/>
            <a:rect r="r" b="b" t="t" l="l"/>
            <a:pathLst>
              <a:path h="1953121" w="11240987">
                <a:moveTo>
                  <a:pt x="0" y="0"/>
                </a:moveTo>
                <a:lnTo>
                  <a:pt x="11240987" y="0"/>
                </a:lnTo>
                <a:lnTo>
                  <a:pt x="11240987" y="1953122"/>
                </a:lnTo>
                <a:lnTo>
                  <a:pt x="0" y="19531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2172685">
            <a:off x="-3004718" y="-6495904"/>
            <a:ext cx="5280133" cy="12462121"/>
            <a:chOff x="0" y="0"/>
            <a:chExt cx="1390652" cy="328220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390652" cy="3282205"/>
            </a:xfrm>
            <a:custGeom>
              <a:avLst/>
              <a:gdLst/>
              <a:ahLst/>
              <a:cxnLst/>
              <a:rect r="r" b="b" t="t" l="l"/>
              <a:pathLst>
                <a:path h="3282205" w="1390652">
                  <a:moveTo>
                    <a:pt x="0" y="0"/>
                  </a:moveTo>
                  <a:lnTo>
                    <a:pt x="1390652" y="0"/>
                  </a:lnTo>
                  <a:lnTo>
                    <a:pt x="1390652" y="3282205"/>
                  </a:lnTo>
                  <a:lnTo>
                    <a:pt x="0" y="3282205"/>
                  </a:lnTo>
                  <a:close/>
                </a:path>
              </a:pathLst>
            </a:custGeom>
            <a:solidFill>
              <a:srgbClr val="EEEEEE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1390652" cy="33203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2296350" y="7329322"/>
            <a:ext cx="4663458" cy="2716073"/>
          </a:xfrm>
          <a:custGeom>
            <a:avLst/>
            <a:gdLst/>
            <a:ahLst/>
            <a:cxnLst/>
            <a:rect r="r" b="b" t="t" l="l"/>
            <a:pathLst>
              <a:path h="2716073" w="4663458">
                <a:moveTo>
                  <a:pt x="0" y="0"/>
                </a:moveTo>
                <a:lnTo>
                  <a:pt x="4663458" y="0"/>
                </a:lnTo>
                <a:lnTo>
                  <a:pt x="4663458" y="2716073"/>
                </a:lnTo>
                <a:lnTo>
                  <a:pt x="0" y="271607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723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0112183" y="7265747"/>
            <a:ext cx="7372541" cy="2843222"/>
          </a:xfrm>
          <a:custGeom>
            <a:avLst/>
            <a:gdLst/>
            <a:ahLst/>
            <a:cxnLst/>
            <a:rect r="r" b="b" t="t" l="l"/>
            <a:pathLst>
              <a:path h="2843222" w="7372541">
                <a:moveTo>
                  <a:pt x="0" y="0"/>
                </a:moveTo>
                <a:lnTo>
                  <a:pt x="7372540" y="0"/>
                </a:lnTo>
                <a:lnTo>
                  <a:pt x="7372540" y="2843222"/>
                </a:lnTo>
                <a:lnTo>
                  <a:pt x="0" y="28432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3572663" y="306640"/>
            <a:ext cx="12032255" cy="6877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57"/>
              </a:lnSpc>
            </a:pPr>
            <a:r>
              <a:rPr lang="en-US" sz="4915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MODEL ARCHITECTURE (CONT.)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387771" y="1934403"/>
            <a:ext cx="10289723" cy="40412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06103" indent="-353052" lvl="1">
              <a:lnSpc>
                <a:spcPts val="4578"/>
              </a:lnSpc>
              <a:buFont typeface="Arial"/>
              <a:buChar char="•"/>
            </a:pPr>
            <a:r>
              <a:rPr lang="en-US" sz="3270" spc="228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Stacked convolution + pooling layers to extract features and reduce size.</a:t>
            </a:r>
          </a:p>
          <a:p>
            <a:pPr algn="l" marL="706103" indent="-353052" lvl="1">
              <a:lnSpc>
                <a:spcPts val="4578"/>
              </a:lnSpc>
              <a:buFont typeface="Arial"/>
              <a:buChar char="•"/>
            </a:pPr>
            <a:r>
              <a:rPr lang="en-US" sz="3270" spc="228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Final output is flattened and passed to a dense layer.</a:t>
            </a:r>
          </a:p>
          <a:p>
            <a:pPr algn="l" marL="706103" indent="-353052" lvl="1">
              <a:lnSpc>
                <a:spcPts val="4578"/>
              </a:lnSpc>
              <a:buFont typeface="Arial"/>
              <a:buChar char="•"/>
            </a:pPr>
            <a:r>
              <a:rPr lang="en-US" sz="3270" spc="228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Compressed 3D tensor representation</a:t>
            </a:r>
          </a:p>
          <a:p>
            <a:pPr algn="l" marL="706103" indent="-353052" lvl="1">
              <a:lnSpc>
                <a:spcPts val="4578"/>
              </a:lnSpc>
              <a:buFont typeface="Arial"/>
              <a:buChar char="•"/>
            </a:pPr>
            <a:r>
              <a:rPr lang="en-US" sz="3270" spc="228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Upsampling + convolution layers to reconstruct the original image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546144" y="1572684"/>
            <a:ext cx="4413664" cy="4230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56"/>
              </a:lnSpc>
            </a:pPr>
            <a:r>
              <a:rPr lang="en-US" sz="2469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FULLY CONNECTED AE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265346" y="1579453"/>
            <a:ext cx="7369397" cy="421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39"/>
              </a:lnSpc>
            </a:pPr>
            <a:r>
              <a:rPr lang="en-US" sz="2456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CONVOLUTIONAL AE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73959" y="1934403"/>
            <a:ext cx="8714832" cy="63610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07741" indent="-353870" lvl="1">
              <a:lnSpc>
                <a:spcPts val="4589"/>
              </a:lnSpc>
              <a:buFont typeface="Arial"/>
              <a:buChar char="•"/>
            </a:pPr>
            <a:r>
              <a:rPr lang="en-US" sz="3278" spc="229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Input layer receives flattened input data.</a:t>
            </a:r>
          </a:p>
          <a:p>
            <a:pPr algn="l" marL="707741" indent="-353870" lvl="1">
              <a:lnSpc>
                <a:spcPts val="4589"/>
              </a:lnSpc>
              <a:buFont typeface="Arial"/>
              <a:buChar char="•"/>
            </a:pPr>
            <a:r>
              <a:rPr lang="en-US" sz="3278" spc="229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Multiple fully connected layers reduce dimensionality.</a:t>
            </a:r>
          </a:p>
          <a:p>
            <a:pPr algn="l" marL="707741" indent="-353870" lvl="1">
              <a:lnSpc>
                <a:spcPts val="4589"/>
              </a:lnSpc>
              <a:buFont typeface="Arial"/>
              <a:buChar char="•"/>
            </a:pPr>
            <a:r>
              <a:rPr lang="en-US" sz="3278" spc="229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compress input into a latent representation.</a:t>
            </a:r>
          </a:p>
          <a:p>
            <a:pPr algn="l" marL="707741" indent="-353870" lvl="1">
              <a:lnSpc>
                <a:spcPts val="4589"/>
              </a:lnSpc>
              <a:buFont typeface="Arial"/>
              <a:buChar char="•"/>
            </a:pPr>
            <a:r>
              <a:rPr lang="en-US" sz="3278" spc="229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Dense layers expand latent space back to original dimensions. Output layer reconstructs input.</a:t>
            </a:r>
          </a:p>
          <a:p>
            <a:pPr algn="l">
              <a:lnSpc>
                <a:spcPts val="4589"/>
              </a:lnSpc>
            </a:pPr>
          </a:p>
          <a:p>
            <a:pPr algn="l">
              <a:lnSpc>
                <a:spcPts val="4589"/>
              </a:lnSpc>
            </a:pPr>
          </a:p>
        </p:txBody>
      </p:sp>
      <p:sp>
        <p:nvSpPr>
          <p:cNvPr name="AutoShape 17" id="17"/>
          <p:cNvSpPr/>
          <p:nvPr/>
        </p:nvSpPr>
        <p:spPr>
          <a:xfrm>
            <a:off x="9543453" y="1991553"/>
            <a:ext cx="45338" cy="8053841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93E4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3234064">
            <a:off x="-3143540" y="352885"/>
            <a:ext cx="11240987" cy="1953121"/>
          </a:xfrm>
          <a:custGeom>
            <a:avLst/>
            <a:gdLst/>
            <a:ahLst/>
            <a:cxnLst/>
            <a:rect r="r" b="b" t="t" l="l"/>
            <a:pathLst>
              <a:path h="1953121" w="11240987">
                <a:moveTo>
                  <a:pt x="0" y="0"/>
                </a:moveTo>
                <a:lnTo>
                  <a:pt x="11240987" y="0"/>
                </a:lnTo>
                <a:lnTo>
                  <a:pt x="11240987" y="1953121"/>
                </a:lnTo>
                <a:lnTo>
                  <a:pt x="0" y="195312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2172685">
            <a:off x="-2167342" y="-5966217"/>
            <a:ext cx="5280133" cy="12462121"/>
            <a:chOff x="0" y="0"/>
            <a:chExt cx="1390652" cy="328220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390652" cy="3282205"/>
            </a:xfrm>
            <a:custGeom>
              <a:avLst/>
              <a:gdLst/>
              <a:ahLst/>
              <a:cxnLst/>
              <a:rect r="r" b="b" t="t" l="l"/>
              <a:pathLst>
                <a:path h="3282205" w="1390652">
                  <a:moveTo>
                    <a:pt x="0" y="0"/>
                  </a:moveTo>
                  <a:lnTo>
                    <a:pt x="1390652" y="0"/>
                  </a:lnTo>
                  <a:lnTo>
                    <a:pt x="1390652" y="3282205"/>
                  </a:lnTo>
                  <a:lnTo>
                    <a:pt x="0" y="3282205"/>
                  </a:lnTo>
                  <a:close/>
                </a:path>
              </a:pathLst>
            </a:custGeom>
            <a:solidFill>
              <a:srgbClr val="363636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1390652" cy="33203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-3234064">
            <a:off x="-4074180" y="17873"/>
            <a:ext cx="11240987" cy="1953121"/>
          </a:xfrm>
          <a:custGeom>
            <a:avLst/>
            <a:gdLst/>
            <a:ahLst/>
            <a:cxnLst/>
            <a:rect r="r" b="b" t="t" l="l"/>
            <a:pathLst>
              <a:path h="1953121" w="11240987">
                <a:moveTo>
                  <a:pt x="0" y="0"/>
                </a:moveTo>
                <a:lnTo>
                  <a:pt x="11240987" y="0"/>
                </a:lnTo>
                <a:lnTo>
                  <a:pt x="11240987" y="1953122"/>
                </a:lnTo>
                <a:lnTo>
                  <a:pt x="0" y="19531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2172685">
            <a:off x="-3321620" y="-6707039"/>
            <a:ext cx="5280133" cy="12462121"/>
            <a:chOff x="0" y="0"/>
            <a:chExt cx="1390652" cy="328220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390652" cy="3282205"/>
            </a:xfrm>
            <a:custGeom>
              <a:avLst/>
              <a:gdLst/>
              <a:ahLst/>
              <a:cxnLst/>
              <a:rect r="r" b="b" t="t" l="l"/>
              <a:pathLst>
                <a:path h="3282205" w="1390652">
                  <a:moveTo>
                    <a:pt x="0" y="0"/>
                  </a:moveTo>
                  <a:lnTo>
                    <a:pt x="1390652" y="0"/>
                  </a:lnTo>
                  <a:lnTo>
                    <a:pt x="1390652" y="3282205"/>
                  </a:lnTo>
                  <a:lnTo>
                    <a:pt x="0" y="3282205"/>
                  </a:lnTo>
                  <a:close/>
                </a:path>
              </a:pathLst>
            </a:custGeom>
            <a:solidFill>
              <a:srgbClr val="EEEEEE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1390652" cy="33203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3572663" y="306640"/>
            <a:ext cx="12032255" cy="6877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57"/>
              </a:lnSpc>
            </a:pPr>
            <a:r>
              <a:rPr lang="en-US" sz="4915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MODEL ARCHITECTURE (CONT.)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546144" y="1572684"/>
            <a:ext cx="4413664" cy="4230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56"/>
              </a:lnSpc>
            </a:pPr>
            <a:r>
              <a:rPr lang="en-US" sz="2469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VAE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65346" y="1579453"/>
            <a:ext cx="7369397" cy="421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39"/>
              </a:lnSpc>
            </a:pPr>
            <a:r>
              <a:rPr lang="en-US" sz="2456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BETA VAE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93009" y="1851042"/>
            <a:ext cx="8714832" cy="86836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89"/>
              </a:lnSpc>
            </a:pPr>
            <a:r>
              <a:rPr lang="en-US" sz="3278" spc="229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Encoder:</a:t>
            </a:r>
          </a:p>
          <a:p>
            <a:pPr algn="l" marL="707741" indent="-353870" lvl="1">
              <a:lnSpc>
                <a:spcPts val="4589"/>
              </a:lnSpc>
              <a:buFont typeface="Arial"/>
              <a:buChar char="•"/>
            </a:pPr>
            <a:r>
              <a:rPr lang="en-US" sz="3278" spc="229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Instead of just compressing the input, it learns two things: the mean (μ) and standard deviation (σ) of a distribution.</a:t>
            </a:r>
          </a:p>
          <a:p>
            <a:pPr algn="l">
              <a:lnSpc>
                <a:spcPts val="4589"/>
              </a:lnSpc>
            </a:pPr>
            <a:r>
              <a:rPr lang="en-US" sz="3278" spc="229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Latent Space:</a:t>
            </a:r>
          </a:p>
          <a:p>
            <a:pPr algn="l" marL="707741" indent="-353870" lvl="1">
              <a:lnSpc>
                <a:spcPts val="4589"/>
              </a:lnSpc>
              <a:buFont typeface="Arial"/>
              <a:buChar char="•"/>
            </a:pPr>
            <a:r>
              <a:rPr lang="en-US" sz="3278" spc="229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From this distribution, we sample a point (z) using a simple trick: z = μ + σ × ε (where ε is random noise). This helps the model stay smooth and learn more general features.</a:t>
            </a:r>
          </a:p>
          <a:p>
            <a:pPr algn="l">
              <a:lnSpc>
                <a:spcPts val="4589"/>
              </a:lnSpc>
            </a:pPr>
            <a:r>
              <a:rPr lang="en-US" sz="3278" spc="229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Decoder:</a:t>
            </a:r>
          </a:p>
          <a:p>
            <a:pPr algn="l" marL="707741" indent="-353870" lvl="1">
              <a:lnSpc>
                <a:spcPts val="4589"/>
              </a:lnSpc>
              <a:buFont typeface="Arial"/>
              <a:buChar char="•"/>
            </a:pPr>
            <a:r>
              <a:rPr lang="en-US" sz="3278" spc="229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Takes the sampled z and tries to reconstruct the original input.</a:t>
            </a:r>
          </a:p>
          <a:p>
            <a:pPr algn="l">
              <a:lnSpc>
                <a:spcPts val="4589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9803985" y="2357266"/>
            <a:ext cx="8699210" cy="1102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92736" indent="-346368" lvl="1">
              <a:lnSpc>
                <a:spcPts val="4492"/>
              </a:lnSpc>
              <a:spcBef>
                <a:spcPct val="0"/>
              </a:spcBef>
              <a:buFont typeface="Arial"/>
              <a:buChar char="•"/>
            </a:pPr>
            <a:r>
              <a:rPr lang="en-US" sz="3208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r</a:t>
            </a:r>
            <a:r>
              <a:rPr lang="en-US" sz="3208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egular VAE, but with a stronger push for disentanglement in the latent space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811601" y="3812311"/>
            <a:ext cx="8276889" cy="1099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90881" indent="-345440" lvl="1">
              <a:lnSpc>
                <a:spcPts val="4480"/>
              </a:lnSpc>
              <a:spcBef>
                <a:spcPct val="0"/>
              </a:spcBef>
              <a:buFont typeface="Arial"/>
              <a:buChar char="•"/>
            </a:pPr>
            <a:r>
              <a:rPr lang="en-US" sz="320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 </a:t>
            </a:r>
            <a:r>
              <a:rPr lang="en-US" sz="320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The key change: adds a β (beta) term to </a:t>
            </a:r>
          </a:p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control the weight of KL divergence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856514" y="5992518"/>
            <a:ext cx="7231975" cy="2223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b="true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Reason of adjusting Beta:</a:t>
            </a:r>
          </a:p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By adjusting β, we guide the model to </a:t>
            </a:r>
          </a:p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not just memorize the input but to</a:t>
            </a:r>
          </a:p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truly understand the key factors behind it</a:t>
            </a:r>
          </a:p>
        </p:txBody>
      </p:sp>
      <p:sp>
        <p:nvSpPr>
          <p:cNvPr name="AutoShape 17" id="17"/>
          <p:cNvSpPr/>
          <p:nvPr/>
        </p:nvSpPr>
        <p:spPr>
          <a:xfrm flipH="true">
            <a:off x="9811601" y="2044497"/>
            <a:ext cx="0" cy="8000874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93E4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3234064">
            <a:off x="-3143540" y="352885"/>
            <a:ext cx="11240987" cy="1953121"/>
          </a:xfrm>
          <a:custGeom>
            <a:avLst/>
            <a:gdLst/>
            <a:ahLst/>
            <a:cxnLst/>
            <a:rect r="r" b="b" t="t" l="l"/>
            <a:pathLst>
              <a:path h="1953121" w="11240987">
                <a:moveTo>
                  <a:pt x="0" y="0"/>
                </a:moveTo>
                <a:lnTo>
                  <a:pt x="11240987" y="0"/>
                </a:lnTo>
                <a:lnTo>
                  <a:pt x="11240987" y="1953121"/>
                </a:lnTo>
                <a:lnTo>
                  <a:pt x="0" y="195312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2172685">
            <a:off x="-2167342" y="-5966217"/>
            <a:ext cx="5280133" cy="12462121"/>
            <a:chOff x="0" y="0"/>
            <a:chExt cx="1390652" cy="328220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390652" cy="3282205"/>
            </a:xfrm>
            <a:custGeom>
              <a:avLst/>
              <a:gdLst/>
              <a:ahLst/>
              <a:cxnLst/>
              <a:rect r="r" b="b" t="t" l="l"/>
              <a:pathLst>
                <a:path h="3282205" w="1390652">
                  <a:moveTo>
                    <a:pt x="0" y="0"/>
                  </a:moveTo>
                  <a:lnTo>
                    <a:pt x="1390652" y="0"/>
                  </a:lnTo>
                  <a:lnTo>
                    <a:pt x="1390652" y="3282205"/>
                  </a:lnTo>
                  <a:lnTo>
                    <a:pt x="0" y="3282205"/>
                  </a:lnTo>
                  <a:close/>
                </a:path>
              </a:pathLst>
            </a:custGeom>
            <a:solidFill>
              <a:srgbClr val="363636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1390652" cy="33203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-3234064">
            <a:off x="-4074180" y="17873"/>
            <a:ext cx="11240987" cy="1953121"/>
          </a:xfrm>
          <a:custGeom>
            <a:avLst/>
            <a:gdLst/>
            <a:ahLst/>
            <a:cxnLst/>
            <a:rect r="r" b="b" t="t" l="l"/>
            <a:pathLst>
              <a:path h="1953121" w="11240987">
                <a:moveTo>
                  <a:pt x="0" y="0"/>
                </a:moveTo>
                <a:lnTo>
                  <a:pt x="11240987" y="0"/>
                </a:lnTo>
                <a:lnTo>
                  <a:pt x="11240987" y="1953122"/>
                </a:lnTo>
                <a:lnTo>
                  <a:pt x="0" y="19531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2172685">
            <a:off x="-3321620" y="-6707039"/>
            <a:ext cx="5280133" cy="12462121"/>
            <a:chOff x="0" y="0"/>
            <a:chExt cx="1390652" cy="328220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390652" cy="3282205"/>
            </a:xfrm>
            <a:custGeom>
              <a:avLst/>
              <a:gdLst/>
              <a:ahLst/>
              <a:cxnLst/>
              <a:rect r="r" b="b" t="t" l="l"/>
              <a:pathLst>
                <a:path h="3282205" w="1390652">
                  <a:moveTo>
                    <a:pt x="0" y="0"/>
                  </a:moveTo>
                  <a:lnTo>
                    <a:pt x="1390652" y="0"/>
                  </a:lnTo>
                  <a:lnTo>
                    <a:pt x="1390652" y="3282205"/>
                  </a:lnTo>
                  <a:lnTo>
                    <a:pt x="0" y="3282205"/>
                  </a:lnTo>
                  <a:close/>
                </a:path>
              </a:pathLst>
            </a:custGeom>
            <a:solidFill>
              <a:srgbClr val="EEEEEE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1390652" cy="33203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3572663" y="306640"/>
            <a:ext cx="12032255" cy="6877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57"/>
              </a:lnSpc>
            </a:pPr>
            <a:r>
              <a:rPr lang="en-US" sz="4915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MODEL ARCHITECTURE (CONT.)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476953" y="2438762"/>
            <a:ext cx="4413664" cy="4230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56"/>
              </a:lnSpc>
            </a:pPr>
            <a:r>
              <a:rPr lang="en-US" sz="2469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CVAE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889903" y="2516091"/>
            <a:ext cx="7369397" cy="421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39"/>
              </a:lnSpc>
            </a:pPr>
            <a:r>
              <a:rPr lang="en-US" sz="2456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VQ-VAE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73959" y="2804671"/>
            <a:ext cx="8714832" cy="46220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89"/>
              </a:lnSpc>
            </a:pPr>
          </a:p>
          <a:p>
            <a:pPr algn="l" marL="707740" indent="-353870" lvl="1">
              <a:lnSpc>
                <a:spcPts val="4589"/>
              </a:lnSpc>
              <a:buFont typeface="Arial"/>
              <a:buChar char="•"/>
            </a:pPr>
            <a:r>
              <a:rPr lang="en-US" sz="3278" spc="229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T</a:t>
            </a:r>
            <a:r>
              <a:rPr lang="en-US" sz="3278" spc="229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akes both the input data and a label (condition) as input.</a:t>
            </a:r>
          </a:p>
          <a:p>
            <a:pPr algn="l" marL="707740" indent="-353870" lvl="1">
              <a:lnSpc>
                <a:spcPts val="4589"/>
              </a:lnSpc>
              <a:buFont typeface="Arial"/>
              <a:buChar char="•"/>
            </a:pPr>
            <a:r>
              <a:rPr lang="en-US" sz="3278" spc="229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Learns the mean (μ) and standard deviation (σ) of the latent distribution based on that condition.</a:t>
            </a:r>
          </a:p>
          <a:p>
            <a:pPr algn="l">
              <a:lnSpc>
                <a:spcPts val="4589"/>
              </a:lnSpc>
            </a:pPr>
          </a:p>
          <a:p>
            <a:pPr algn="l">
              <a:lnSpc>
                <a:spcPts val="4589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9811601" y="3384931"/>
            <a:ext cx="8476399" cy="34599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708151" indent="-354076" lvl="1">
              <a:lnSpc>
                <a:spcPts val="4591"/>
              </a:lnSpc>
              <a:spcBef>
                <a:spcPct val="0"/>
              </a:spcBef>
              <a:buFont typeface="Arial"/>
              <a:buChar char="•"/>
            </a:pPr>
            <a:r>
              <a:rPr lang="en-US" sz="3279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l</a:t>
            </a:r>
            <a:r>
              <a:rPr lang="en-US" sz="3279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earns discrete and interpretable latent spaces through vector quantization process</a:t>
            </a:r>
          </a:p>
          <a:p>
            <a:pPr algn="ctr" marL="708151" indent="-354076" lvl="1">
              <a:lnSpc>
                <a:spcPts val="4591"/>
              </a:lnSpc>
              <a:spcBef>
                <a:spcPct val="0"/>
              </a:spcBef>
              <a:buFont typeface="Arial"/>
              <a:buChar char="•"/>
            </a:pPr>
            <a:r>
              <a:rPr lang="en-US" sz="3279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allows models to learn categorical (symbol-like) latent variables, rather than continuous ones.</a:t>
            </a:r>
          </a:p>
        </p:txBody>
      </p:sp>
      <p:sp>
        <p:nvSpPr>
          <p:cNvPr name="AutoShape 15" id="15"/>
          <p:cNvSpPr/>
          <p:nvPr/>
        </p:nvSpPr>
        <p:spPr>
          <a:xfrm flipH="true">
            <a:off x="9811601" y="2044497"/>
            <a:ext cx="0" cy="5382261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93E4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4013722"/>
            <a:ext cx="7695882" cy="3405428"/>
          </a:xfrm>
          <a:custGeom>
            <a:avLst/>
            <a:gdLst/>
            <a:ahLst/>
            <a:cxnLst/>
            <a:rect r="r" b="b" t="t" l="l"/>
            <a:pathLst>
              <a:path h="3405428" w="7695882">
                <a:moveTo>
                  <a:pt x="0" y="0"/>
                </a:moveTo>
                <a:lnTo>
                  <a:pt x="7695882" y="0"/>
                </a:lnTo>
                <a:lnTo>
                  <a:pt x="7695882" y="3405428"/>
                </a:lnTo>
                <a:lnTo>
                  <a:pt x="0" y="34054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045901" y="153848"/>
            <a:ext cx="11357361" cy="970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26"/>
              </a:lnSpc>
            </a:pPr>
            <a:r>
              <a:rPr lang="en-US" sz="5661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GAN-BASED MODEL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6958010" y="1605191"/>
            <a:ext cx="2958108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b="true" sz="5199" u="sng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ANOGAN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2715958" y="2039213"/>
            <a:ext cx="11982" cy="415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46"/>
              </a:lnSpc>
              <a:spcBef>
                <a:spcPct val="0"/>
              </a:spcBef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9656485" y="2613618"/>
            <a:ext cx="3071455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Generator: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509146" y="3365458"/>
            <a:ext cx="7414279" cy="9120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76"/>
              </a:lnSpc>
              <a:spcBef>
                <a:spcPct val="0"/>
              </a:spcBef>
            </a:pPr>
            <a:r>
              <a:rPr lang="en-US" sz="2626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Learns to generate images from random noise (z) that resemble normal data.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656485" y="4819967"/>
            <a:ext cx="3929896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734059" indent="-367030" lvl="1">
              <a:lnSpc>
                <a:spcPts val="4759"/>
              </a:lnSpc>
              <a:spcBef>
                <a:spcPct val="0"/>
              </a:spcBef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Discriminator (D):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735044" y="5659286"/>
            <a:ext cx="5448419" cy="9237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82"/>
              </a:lnSpc>
              <a:spcBef>
                <a:spcPct val="0"/>
              </a:spcBef>
            </a:pPr>
            <a:r>
              <a:rPr lang="en-US" sz="263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Trained to tell apart real (normal) and </a:t>
            </a:r>
          </a:p>
          <a:p>
            <a:pPr algn="ctr">
              <a:lnSpc>
                <a:spcPts val="3682"/>
              </a:lnSpc>
              <a:spcBef>
                <a:spcPct val="0"/>
              </a:spcBef>
            </a:pPr>
            <a:r>
              <a:rPr lang="en-US" sz="263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fake (generated) images.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773126" y="7352475"/>
            <a:ext cx="8514874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detects anomalies through searching 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the </a:t>
            </a: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Latent space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990213" y="4189582"/>
            <a:ext cx="11867827" cy="5731350"/>
          </a:xfrm>
          <a:custGeom>
            <a:avLst/>
            <a:gdLst/>
            <a:ahLst/>
            <a:cxnLst/>
            <a:rect r="r" b="b" t="t" l="l"/>
            <a:pathLst>
              <a:path h="5731350" w="11867827">
                <a:moveTo>
                  <a:pt x="0" y="0"/>
                </a:moveTo>
                <a:lnTo>
                  <a:pt x="11867828" y="0"/>
                </a:lnTo>
                <a:lnTo>
                  <a:pt x="11867828" y="5731351"/>
                </a:lnTo>
                <a:lnTo>
                  <a:pt x="0" y="573135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854467" y="159703"/>
            <a:ext cx="6117878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GANomaly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74583" y="2035827"/>
            <a:ext cx="17099088" cy="2153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81193" indent="-440596" lvl="1">
              <a:lnSpc>
                <a:spcPts val="5714"/>
              </a:lnSpc>
              <a:buFont typeface="Arial"/>
              <a:buChar char="•"/>
            </a:pPr>
            <a:r>
              <a:rPr lang="en-US" b="true" sz="408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Enco</a:t>
            </a:r>
            <a:r>
              <a:rPr lang="en-US" b="true" sz="408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der (E):</a:t>
            </a:r>
            <a:r>
              <a:rPr lang="en-US" sz="408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Maps input image x to latent space z</a:t>
            </a:r>
          </a:p>
          <a:p>
            <a:pPr algn="l" marL="881193" indent="-440596" lvl="1">
              <a:lnSpc>
                <a:spcPts val="5714"/>
              </a:lnSpc>
              <a:buFont typeface="Arial"/>
              <a:buChar char="•"/>
            </a:pPr>
            <a:r>
              <a:rPr lang="en-US" b="true" sz="408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Decoder (G):</a:t>
            </a:r>
            <a:r>
              <a:rPr lang="en-US" sz="408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Reconstructs image G(z) from latent space z</a:t>
            </a:r>
          </a:p>
          <a:p>
            <a:pPr algn="l" marL="881193" indent="-440596" lvl="1">
              <a:lnSpc>
                <a:spcPts val="5714"/>
              </a:lnSpc>
              <a:buFont typeface="Arial"/>
              <a:buChar char="•"/>
            </a:pPr>
            <a:r>
              <a:rPr lang="en-US" b="true" sz="408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Second Encoder (E′):</a:t>
            </a:r>
            <a:r>
              <a:rPr lang="en-US" sz="408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Maps reconstructed image G(z) to latent z′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199747" y="6503667"/>
            <a:ext cx="9378579" cy="3561629"/>
          </a:xfrm>
          <a:custGeom>
            <a:avLst/>
            <a:gdLst/>
            <a:ahLst/>
            <a:cxnLst/>
            <a:rect r="r" b="b" t="t" l="l"/>
            <a:pathLst>
              <a:path h="3561629" w="9378579">
                <a:moveTo>
                  <a:pt x="0" y="0"/>
                </a:moveTo>
                <a:lnTo>
                  <a:pt x="9378579" y="0"/>
                </a:lnTo>
                <a:lnTo>
                  <a:pt x="9378579" y="3561629"/>
                </a:lnTo>
                <a:lnTo>
                  <a:pt x="0" y="356162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504" r="0" b="-16648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036891" y="857250"/>
            <a:ext cx="4214217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474948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Bi-GAN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2530" y="2328544"/>
            <a:ext cx="12028723" cy="8045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81"/>
              </a:lnSpc>
              <a:spcBef>
                <a:spcPct val="0"/>
              </a:spcBef>
            </a:pPr>
            <a:r>
              <a:rPr lang="en-US" b="true" sz="4701">
                <a:solidFill>
                  <a:srgbClr val="474948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Generator (G)</a:t>
            </a:r>
            <a:r>
              <a:rPr lang="en-US" b="true" sz="4701">
                <a:solidFill>
                  <a:srgbClr val="474948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:</a:t>
            </a:r>
            <a:r>
              <a:rPr lang="en-US" sz="4701">
                <a:solidFill>
                  <a:srgbClr val="474948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Generates data from noise.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2530" y="3197399"/>
            <a:ext cx="12858666" cy="8792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89"/>
              </a:lnSpc>
              <a:spcBef>
                <a:spcPct val="0"/>
              </a:spcBef>
            </a:pPr>
            <a:r>
              <a:rPr lang="en-US" b="true" sz="5135">
                <a:solidFill>
                  <a:srgbClr val="474948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Enc</a:t>
            </a:r>
            <a:r>
              <a:rPr lang="en-US" b="true" sz="5135">
                <a:solidFill>
                  <a:srgbClr val="474948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oder (E):</a:t>
            </a:r>
            <a:r>
              <a:rPr lang="en-US" sz="5135">
                <a:solidFill>
                  <a:srgbClr val="474948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Maps real data to latent space.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2530" y="4143287"/>
            <a:ext cx="12342656" cy="903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15"/>
              </a:lnSpc>
              <a:spcBef>
                <a:spcPct val="0"/>
              </a:spcBef>
            </a:pPr>
            <a:r>
              <a:rPr lang="en-US" b="true" sz="5296">
                <a:solidFill>
                  <a:srgbClr val="474948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Disc</a:t>
            </a:r>
            <a:r>
              <a:rPr lang="en-US" b="true" sz="5296">
                <a:solidFill>
                  <a:srgbClr val="474948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riminator (D):</a:t>
            </a:r>
            <a:r>
              <a:rPr lang="en-US" sz="5296">
                <a:solidFill>
                  <a:srgbClr val="474948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Distinguishes between: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426776" y="5151752"/>
            <a:ext cx="7827671" cy="11353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04297" indent="-352148" lvl="1">
              <a:lnSpc>
                <a:spcPts val="4567"/>
              </a:lnSpc>
              <a:buFont typeface="Arial"/>
              <a:buChar char="•"/>
            </a:pPr>
            <a:r>
              <a:rPr lang="en-US" sz="3262">
                <a:solidFill>
                  <a:srgbClr val="474948"/>
                </a:solidFill>
                <a:latin typeface="Canva Sans"/>
                <a:ea typeface="Canva Sans"/>
                <a:cs typeface="Canva Sans"/>
                <a:sym typeface="Canva Sans"/>
              </a:rPr>
              <a:t>(x, E(x)) –</a:t>
            </a:r>
            <a:r>
              <a:rPr lang="en-US" sz="3262">
                <a:solidFill>
                  <a:srgbClr val="474948"/>
                </a:solidFill>
                <a:latin typeface="Canva Sans"/>
                <a:ea typeface="Canva Sans"/>
                <a:cs typeface="Canva Sans"/>
                <a:sym typeface="Canva Sans"/>
              </a:rPr>
              <a:t> real data &amp; encoded latent</a:t>
            </a:r>
          </a:p>
          <a:p>
            <a:pPr algn="l" marL="704297" indent="-352148" lvl="1">
              <a:lnSpc>
                <a:spcPts val="4567"/>
              </a:lnSpc>
              <a:buFont typeface="Arial"/>
              <a:buChar char="•"/>
            </a:pPr>
            <a:r>
              <a:rPr lang="en-US" sz="3262">
                <a:solidFill>
                  <a:srgbClr val="474948"/>
                </a:solidFill>
                <a:latin typeface="Canva Sans"/>
                <a:ea typeface="Canva Sans"/>
                <a:cs typeface="Canva Sans"/>
                <a:sym typeface="Canva Sans"/>
              </a:rPr>
              <a:t>(G(z), z) – fake data &amp; input latent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970819" y="159703"/>
            <a:ext cx="7621637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Methodology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574081" y="2719705"/>
            <a:ext cx="15139839" cy="5981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1. Data Preparation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Collect labele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 image data (Yes = Diseased, No = Healthy) from Kaggle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Relabel and organize data into two classes: Healthy and Diseased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Apply data augmentation to balance the dataset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Resize to 128x128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Normalize pixel values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Split healthy data 80% for training and 20% testing</a:t>
            </a:r>
          </a:p>
          <a:p>
            <a:pPr algn="l">
              <a:lnSpc>
                <a:spcPts val="4759"/>
              </a:lnSpc>
            </a:pPr>
            <a:r>
              <a:rPr lang="en-US" sz="33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2. Training Phase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Use </a:t>
            </a:r>
            <a:r>
              <a:rPr lang="en-US" b="true" sz="33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only Healthy/Good data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for training</a:t>
            </a:r>
          </a:p>
          <a:p>
            <a:pPr algn="l">
              <a:lnSpc>
                <a:spcPts val="4759"/>
              </a:lnSpc>
            </a:pP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911995" y="159703"/>
            <a:ext cx="14464010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Methodology(Continued)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344364" y="2672823"/>
            <a:ext cx="15137160" cy="53809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  <a:spcBef>
                <a:spcPct val="0"/>
              </a:spcBef>
            </a:pPr>
            <a:r>
              <a:rPr lang="en-US" b="true" sz="33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3. Testing Phase</a:t>
            </a:r>
          </a:p>
          <a:p>
            <a:pPr algn="l" marL="734053" indent="-367026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Merge Healthy/Good test samples with Diseased/Defected samples.</a:t>
            </a:r>
          </a:p>
          <a:p>
            <a:pPr algn="l" marL="734053" indent="-367026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Pass all test images through the trained model.</a:t>
            </a:r>
          </a:p>
          <a:p>
            <a:pPr algn="l" marL="734053" indent="-367026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Calculate anomaly scores based on reconstruction or latent distance.</a:t>
            </a:r>
          </a:p>
          <a:p>
            <a:pPr algn="l">
              <a:lnSpc>
                <a:spcPts val="4759"/>
              </a:lnSpc>
              <a:spcBef>
                <a:spcPct val="0"/>
              </a:spcBef>
            </a:pPr>
          </a:p>
          <a:p>
            <a:pPr algn="l">
              <a:lnSpc>
                <a:spcPts val="4759"/>
              </a:lnSpc>
              <a:spcBef>
                <a:spcPct val="0"/>
              </a:spcBef>
            </a:pPr>
            <a:r>
              <a:rPr lang="en-US" b="true" sz="33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4. Decision &amp; Evaluation</a:t>
            </a:r>
          </a:p>
          <a:p>
            <a:pPr algn="l" marL="734053" indent="-367026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Apply a predefined threshold on anomaly scores.</a:t>
            </a:r>
          </a:p>
          <a:p>
            <a:pPr algn="l" marL="734053" indent="-367026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Score &lt; Threshold ⇒ Healthy/Good.</a:t>
            </a:r>
          </a:p>
          <a:p>
            <a:pPr algn="l" marL="734053" indent="-367026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Score ≥ Threshold ⇒ Diseased/Defected.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93E4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6800474">
            <a:off x="9943552" y="4172986"/>
            <a:ext cx="11240987" cy="1953121"/>
          </a:xfrm>
          <a:custGeom>
            <a:avLst/>
            <a:gdLst/>
            <a:ahLst/>
            <a:cxnLst/>
            <a:rect r="r" b="b" t="t" l="l"/>
            <a:pathLst>
              <a:path h="1953121" w="11240987">
                <a:moveTo>
                  <a:pt x="0" y="0"/>
                </a:moveTo>
                <a:lnTo>
                  <a:pt x="11240987" y="0"/>
                </a:lnTo>
                <a:lnTo>
                  <a:pt x="11240987" y="1953122"/>
                </a:lnTo>
                <a:lnTo>
                  <a:pt x="0" y="19531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-9392774">
            <a:off x="15113824" y="-485784"/>
            <a:ext cx="5280133" cy="12462121"/>
            <a:chOff x="0" y="0"/>
            <a:chExt cx="1390652" cy="328220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390652" cy="3282205"/>
            </a:xfrm>
            <a:custGeom>
              <a:avLst/>
              <a:gdLst/>
              <a:ahLst/>
              <a:cxnLst/>
              <a:rect r="r" b="b" t="t" l="l"/>
              <a:pathLst>
                <a:path h="3282205" w="1390652">
                  <a:moveTo>
                    <a:pt x="0" y="0"/>
                  </a:moveTo>
                  <a:lnTo>
                    <a:pt x="1390652" y="0"/>
                  </a:lnTo>
                  <a:lnTo>
                    <a:pt x="1390652" y="3282205"/>
                  </a:lnTo>
                  <a:lnTo>
                    <a:pt x="0" y="3282205"/>
                  </a:lnTo>
                  <a:close/>
                </a:path>
              </a:pathLst>
            </a:custGeom>
            <a:solidFill>
              <a:srgbClr val="363636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1390652" cy="33203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6800474">
            <a:off x="10925197" y="4294216"/>
            <a:ext cx="11240987" cy="1953121"/>
          </a:xfrm>
          <a:custGeom>
            <a:avLst/>
            <a:gdLst/>
            <a:ahLst/>
            <a:cxnLst/>
            <a:rect r="r" b="b" t="t" l="l"/>
            <a:pathLst>
              <a:path h="1953121" w="11240987">
                <a:moveTo>
                  <a:pt x="0" y="0"/>
                </a:moveTo>
                <a:lnTo>
                  <a:pt x="11240987" y="0"/>
                </a:lnTo>
                <a:lnTo>
                  <a:pt x="11240987" y="1953121"/>
                </a:lnTo>
                <a:lnTo>
                  <a:pt x="0" y="195312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-9392774">
            <a:off x="16047496" y="-154090"/>
            <a:ext cx="5280133" cy="12462121"/>
            <a:chOff x="0" y="0"/>
            <a:chExt cx="1390652" cy="328220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390652" cy="3282205"/>
            </a:xfrm>
            <a:custGeom>
              <a:avLst/>
              <a:gdLst/>
              <a:ahLst/>
              <a:cxnLst/>
              <a:rect r="r" b="b" t="t" l="l"/>
              <a:pathLst>
                <a:path h="3282205" w="1390652">
                  <a:moveTo>
                    <a:pt x="0" y="0"/>
                  </a:moveTo>
                  <a:lnTo>
                    <a:pt x="1390652" y="0"/>
                  </a:lnTo>
                  <a:lnTo>
                    <a:pt x="1390652" y="3282205"/>
                  </a:lnTo>
                  <a:lnTo>
                    <a:pt x="0" y="3282205"/>
                  </a:lnTo>
                  <a:close/>
                </a:path>
              </a:pathLst>
            </a:custGeom>
            <a:solidFill>
              <a:srgbClr val="EEEEEE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1390652" cy="33203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028700" y="1379975"/>
            <a:ext cx="8108993" cy="1128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146"/>
              </a:lnSpc>
            </a:pPr>
            <a:r>
              <a:rPr lang="en-US" sz="6533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GROUP MEMBERS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35007" y="2860951"/>
            <a:ext cx="11714056" cy="24098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53"/>
              </a:lnSpc>
            </a:pPr>
            <a:r>
              <a:rPr lang="en-US" sz="3466" spc="242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Ashim Chandra Das (20201042)</a:t>
            </a:r>
          </a:p>
          <a:p>
            <a:pPr algn="l">
              <a:lnSpc>
                <a:spcPts val="4853"/>
              </a:lnSpc>
            </a:pPr>
            <a:r>
              <a:rPr lang="en-US" sz="3466" spc="242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Anjishnu Banik (20201065)</a:t>
            </a:r>
          </a:p>
          <a:p>
            <a:pPr algn="l">
              <a:lnSpc>
                <a:spcPts val="4853"/>
              </a:lnSpc>
            </a:pPr>
            <a:r>
              <a:rPr lang="en-US" sz="3466" spc="242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Noshin Sayara (20201127)</a:t>
            </a:r>
          </a:p>
          <a:p>
            <a:pPr algn="l">
              <a:lnSpc>
                <a:spcPts val="4853"/>
              </a:lnSpc>
            </a:pPr>
            <a:r>
              <a:rPr lang="en-US" sz="3466" spc="242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Sazzad Hossain Reaz (20301342)</a:t>
            </a:r>
          </a:p>
        </p:txBody>
      </p:sp>
      <p:sp>
        <p:nvSpPr>
          <p:cNvPr name="AutoShape 12" id="12"/>
          <p:cNvSpPr/>
          <p:nvPr/>
        </p:nvSpPr>
        <p:spPr>
          <a:xfrm>
            <a:off x="1035007" y="2508885"/>
            <a:ext cx="6942321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3" id="13"/>
          <p:cNvSpPr txBox="true"/>
          <p:nvPr/>
        </p:nvSpPr>
        <p:spPr>
          <a:xfrm rot="0">
            <a:off x="718105" y="7264943"/>
            <a:ext cx="7746868" cy="593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24"/>
              </a:lnSpc>
              <a:spcBef>
                <a:spcPct val="0"/>
              </a:spcBef>
            </a:pPr>
            <a:r>
              <a:rPr lang="en-US" sz="3445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Supervisor: Dr. Amitabha Chakrabarty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872928" y="159703"/>
            <a:ext cx="14542145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Mo</a:t>
            </a:r>
            <a:r>
              <a:rPr lang="en-US" b="true" sz="92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del Evaluation Metrics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366952" y="1659572"/>
            <a:ext cx="12589309" cy="8381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  <a:spcBef>
                <a:spcPct val="0"/>
              </a:spcBef>
            </a:pPr>
            <a:r>
              <a:rPr lang="en-US" b="true" sz="33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1. Accuracy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Overall correctness of the model</a:t>
            </a:r>
          </a:p>
          <a:p>
            <a:pPr algn="l" marL="734059" indent="-367030" lvl="1">
              <a:lnSpc>
                <a:spcPts val="4759"/>
              </a:lnSpc>
              <a:spcBef>
                <a:spcPct val="0"/>
              </a:spcBef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Accuracu = (TP+TN)/(TP+TN+FP+FN)</a:t>
            </a:r>
          </a:p>
          <a:p>
            <a:pPr algn="l">
              <a:lnSpc>
                <a:spcPts val="4759"/>
              </a:lnSpc>
              <a:spcBef>
                <a:spcPct val="0"/>
              </a:spcBef>
            </a:pPr>
            <a:r>
              <a:rPr lang="en-US" b="true" sz="33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2. Precision</a:t>
            </a:r>
          </a:p>
          <a:p>
            <a:pPr algn="l" marL="734059" indent="-367030" lvl="1">
              <a:lnSpc>
                <a:spcPts val="4759"/>
              </a:lnSpc>
              <a:spcBef>
                <a:spcPct val="0"/>
              </a:spcBef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How many predicted Diseased/Defected are truly Diseased/Defected.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Precision = TP/(TP+FP).</a:t>
            </a:r>
          </a:p>
          <a:p>
            <a:pPr algn="l">
              <a:lnSpc>
                <a:spcPts val="4759"/>
              </a:lnSpc>
              <a:spcBef>
                <a:spcPct val="0"/>
              </a:spcBef>
            </a:pPr>
            <a:r>
              <a:rPr lang="en-US" b="true" sz="33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3. Recall (Sensitivity)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How many actual Diseased/Defected are correctly predicted.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Recall = TP/(TP+FN).</a:t>
            </a:r>
          </a:p>
          <a:p>
            <a:pPr algn="l">
              <a:lnSpc>
                <a:spcPts val="4759"/>
              </a:lnSpc>
              <a:spcBef>
                <a:spcPct val="0"/>
              </a:spcBef>
            </a:pPr>
            <a:r>
              <a:rPr lang="en-US" b="true" sz="33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4. F1 Score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Harmonic mean of Precision and Recall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F1 Score = 2×(Precision×Recall)/(Precision+Recall)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0" y="-171450"/>
            <a:ext cx="18288000" cy="31953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  <a:spcBef>
                <a:spcPct val="0"/>
              </a:spcBef>
            </a:pPr>
            <a:r>
              <a:rPr lang="en-US" b="true" sz="92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Model Evaluation Metrics(Continued)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2993380" y="3531507"/>
            <a:ext cx="12301240" cy="53809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  <a:spcBef>
                <a:spcPct val="0"/>
              </a:spcBef>
            </a:pPr>
            <a:r>
              <a:rPr lang="en-US" b="true" sz="33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5. Specificity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How many actual Healthy/Good are correctly predicted</a:t>
            </a:r>
          </a:p>
          <a:p>
            <a:pPr algn="l" marL="734059" indent="-367030" lvl="1">
              <a:lnSpc>
                <a:spcPts val="4759"/>
              </a:lnSpc>
              <a:spcBef>
                <a:spcPct val="0"/>
              </a:spcBef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Specificity=TN/(TN+FP)</a:t>
            </a:r>
          </a:p>
          <a:p>
            <a:pPr algn="l">
              <a:lnSpc>
                <a:spcPts val="4759"/>
              </a:lnSpc>
              <a:spcBef>
                <a:spcPct val="0"/>
              </a:spcBef>
            </a:pPr>
            <a:r>
              <a:rPr lang="en-US" b="true" sz="33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6. AUC-ROC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Measures model’s ability to distinguish between classes</a:t>
            </a:r>
          </a:p>
          <a:p>
            <a:pPr algn="l" marL="734059" indent="-367030" lvl="1">
              <a:lnSpc>
                <a:spcPts val="4759"/>
              </a:lnSpc>
              <a:spcBef>
                <a:spcPct val="0"/>
              </a:spcBef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AUC near 1.0 → Excellent separation</a:t>
            </a:r>
          </a:p>
          <a:p>
            <a:pPr algn="l">
              <a:lnSpc>
                <a:spcPts val="4759"/>
              </a:lnSpc>
              <a:spcBef>
                <a:spcPct val="0"/>
              </a:spcBef>
            </a:pPr>
            <a:r>
              <a:rPr lang="en-US" b="true" sz="33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7. Confusion Matrix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Displays TP, TN, FP, FN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Provides a complete picture of prediction performance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18195" y="0"/>
            <a:ext cx="18896748" cy="10329748"/>
          </a:xfrm>
          <a:custGeom>
            <a:avLst/>
            <a:gdLst/>
            <a:ahLst/>
            <a:cxnLst/>
            <a:rect r="r" b="b" t="t" l="l"/>
            <a:pathLst>
              <a:path h="10329748" w="18896748">
                <a:moveTo>
                  <a:pt x="0" y="0"/>
                </a:moveTo>
                <a:lnTo>
                  <a:pt x="18896748" y="0"/>
                </a:lnTo>
                <a:lnTo>
                  <a:pt x="18896748" y="10329748"/>
                </a:lnTo>
                <a:lnTo>
                  <a:pt x="0" y="103297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878" r="0" b="-1878"/>
            </a:stretch>
          </a:blipFill>
        </p:spPr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209140" y="41592"/>
            <a:ext cx="20038072" cy="10203817"/>
          </a:xfrm>
          <a:custGeom>
            <a:avLst/>
            <a:gdLst/>
            <a:ahLst/>
            <a:cxnLst/>
            <a:rect r="r" b="b" t="t" l="l"/>
            <a:pathLst>
              <a:path h="10203817" w="20038072">
                <a:moveTo>
                  <a:pt x="0" y="0"/>
                </a:moveTo>
                <a:lnTo>
                  <a:pt x="20038071" y="0"/>
                </a:lnTo>
                <a:lnTo>
                  <a:pt x="20038071" y="10203816"/>
                </a:lnTo>
                <a:lnTo>
                  <a:pt x="0" y="102038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784" r="0" b="-4784"/>
            </a:stretch>
          </a:blipFill>
        </p:spPr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071450" y="-206565"/>
            <a:ext cx="20256306" cy="10723042"/>
          </a:xfrm>
          <a:custGeom>
            <a:avLst/>
            <a:gdLst/>
            <a:ahLst/>
            <a:cxnLst/>
            <a:rect r="r" b="b" t="t" l="l"/>
            <a:pathLst>
              <a:path h="10723042" w="20256306">
                <a:moveTo>
                  <a:pt x="0" y="0"/>
                </a:moveTo>
                <a:lnTo>
                  <a:pt x="20256306" y="0"/>
                </a:lnTo>
                <a:lnTo>
                  <a:pt x="20256306" y="10723043"/>
                </a:lnTo>
                <a:lnTo>
                  <a:pt x="0" y="1072304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52" r="0" b="-8712"/>
            </a:stretch>
          </a:blipFill>
        </p:spPr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042498" y="-163712"/>
            <a:ext cx="20296462" cy="10592299"/>
          </a:xfrm>
          <a:custGeom>
            <a:avLst/>
            <a:gdLst/>
            <a:ahLst/>
            <a:cxnLst/>
            <a:rect r="r" b="b" t="t" l="l"/>
            <a:pathLst>
              <a:path h="10592299" w="20296462">
                <a:moveTo>
                  <a:pt x="0" y="0"/>
                </a:moveTo>
                <a:lnTo>
                  <a:pt x="20296462" y="0"/>
                </a:lnTo>
                <a:lnTo>
                  <a:pt x="20296462" y="10592298"/>
                </a:lnTo>
                <a:lnTo>
                  <a:pt x="0" y="105922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879" r="0" b="-9879"/>
            </a:stretch>
          </a:blipFill>
        </p:spPr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087296" y="0"/>
            <a:ext cx="20147328" cy="10215562"/>
          </a:xfrm>
          <a:custGeom>
            <a:avLst/>
            <a:gdLst/>
            <a:ahLst/>
            <a:cxnLst/>
            <a:rect r="r" b="b" t="t" l="l"/>
            <a:pathLst>
              <a:path h="10215562" w="20147328">
                <a:moveTo>
                  <a:pt x="0" y="0"/>
                </a:moveTo>
                <a:lnTo>
                  <a:pt x="20147329" y="0"/>
                </a:lnTo>
                <a:lnTo>
                  <a:pt x="20147329" y="10215562"/>
                </a:lnTo>
                <a:lnTo>
                  <a:pt x="0" y="102155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1631" r="0" b="-11631"/>
            </a:stretch>
          </a:blipFill>
        </p:spPr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033949" y="-1626258"/>
            <a:ext cx="20149072" cy="11913258"/>
          </a:xfrm>
          <a:custGeom>
            <a:avLst/>
            <a:gdLst/>
            <a:ahLst/>
            <a:cxnLst/>
            <a:rect r="r" b="b" t="t" l="l"/>
            <a:pathLst>
              <a:path h="11913258" w="20149072">
                <a:moveTo>
                  <a:pt x="0" y="0"/>
                </a:moveTo>
                <a:lnTo>
                  <a:pt x="20149072" y="0"/>
                </a:lnTo>
                <a:lnTo>
                  <a:pt x="20149072" y="11913258"/>
                </a:lnTo>
                <a:lnTo>
                  <a:pt x="0" y="119132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870" r="0" b="-6870"/>
            </a:stretch>
          </a:blipFill>
        </p:spPr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93E4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996687" y="-234904"/>
            <a:ext cx="20023391" cy="10756808"/>
          </a:xfrm>
          <a:custGeom>
            <a:avLst/>
            <a:gdLst/>
            <a:ahLst/>
            <a:cxnLst/>
            <a:rect r="r" b="b" t="t" l="l"/>
            <a:pathLst>
              <a:path h="10756808" w="20023391">
                <a:moveTo>
                  <a:pt x="0" y="0"/>
                </a:moveTo>
                <a:lnTo>
                  <a:pt x="20023392" y="0"/>
                </a:lnTo>
                <a:lnTo>
                  <a:pt x="20023392" y="10756808"/>
                </a:lnTo>
                <a:lnTo>
                  <a:pt x="0" y="107568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2602" r="0" b="-12602"/>
            </a:stretch>
          </a:blipFill>
        </p:spPr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93E4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65924" y="0"/>
            <a:ext cx="9637720" cy="10287000"/>
          </a:xfrm>
          <a:custGeom>
            <a:avLst/>
            <a:gdLst/>
            <a:ahLst/>
            <a:cxnLst/>
            <a:rect r="r" b="b" t="t" l="l"/>
            <a:pathLst>
              <a:path h="10287000" w="9637720">
                <a:moveTo>
                  <a:pt x="0" y="0"/>
                </a:moveTo>
                <a:lnTo>
                  <a:pt x="9637720" y="0"/>
                </a:lnTo>
                <a:lnTo>
                  <a:pt x="963772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7930" t="0" r="-44579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271796" y="0"/>
            <a:ext cx="9144000" cy="10287000"/>
          </a:xfrm>
          <a:custGeom>
            <a:avLst/>
            <a:gdLst/>
            <a:ahLst/>
            <a:cxnLst/>
            <a:rect r="r" b="b" t="t" l="l"/>
            <a:pathLst>
              <a:path h="10287000" w="9144000">
                <a:moveTo>
                  <a:pt x="0" y="0"/>
                </a:moveTo>
                <a:lnTo>
                  <a:pt x="9144000" y="0"/>
                </a:lnTo>
                <a:lnTo>
                  <a:pt x="9144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799" t="0" r="-495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93E4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8220834">
            <a:off x="-1286186" y="7656554"/>
            <a:ext cx="7912983" cy="1374881"/>
          </a:xfrm>
          <a:custGeom>
            <a:avLst/>
            <a:gdLst/>
            <a:ahLst/>
            <a:cxnLst/>
            <a:rect r="r" b="b" t="t" l="l"/>
            <a:pathLst>
              <a:path h="1374881" w="7912983">
                <a:moveTo>
                  <a:pt x="0" y="0"/>
                </a:moveTo>
                <a:lnTo>
                  <a:pt x="7912983" y="0"/>
                </a:lnTo>
                <a:lnTo>
                  <a:pt x="7912983" y="1374881"/>
                </a:lnTo>
                <a:lnTo>
                  <a:pt x="0" y="13748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-2814084">
            <a:off x="-101335" y="5268511"/>
            <a:ext cx="3716898" cy="8772589"/>
            <a:chOff x="0" y="0"/>
            <a:chExt cx="1390652" cy="328220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390652" cy="3282205"/>
            </a:xfrm>
            <a:custGeom>
              <a:avLst/>
              <a:gdLst/>
              <a:ahLst/>
              <a:cxnLst/>
              <a:rect r="r" b="b" t="t" l="l"/>
              <a:pathLst>
                <a:path h="3282205" w="1390652">
                  <a:moveTo>
                    <a:pt x="0" y="0"/>
                  </a:moveTo>
                  <a:lnTo>
                    <a:pt x="1390652" y="0"/>
                  </a:lnTo>
                  <a:lnTo>
                    <a:pt x="1390652" y="3282205"/>
                  </a:lnTo>
                  <a:lnTo>
                    <a:pt x="0" y="3282205"/>
                  </a:lnTo>
                  <a:close/>
                </a:path>
              </a:pathLst>
            </a:custGeom>
            <a:solidFill>
              <a:srgbClr val="363636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1390652" cy="33203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-8220834">
            <a:off x="-1598870" y="8278662"/>
            <a:ext cx="7912983" cy="1374881"/>
          </a:xfrm>
          <a:custGeom>
            <a:avLst/>
            <a:gdLst/>
            <a:ahLst/>
            <a:cxnLst/>
            <a:rect r="r" b="b" t="t" l="l"/>
            <a:pathLst>
              <a:path h="1374881" w="7912983">
                <a:moveTo>
                  <a:pt x="0" y="0"/>
                </a:moveTo>
                <a:lnTo>
                  <a:pt x="7912983" y="0"/>
                </a:lnTo>
                <a:lnTo>
                  <a:pt x="7912983" y="1374881"/>
                </a:lnTo>
                <a:lnTo>
                  <a:pt x="0" y="13748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-2814084">
            <a:off x="-542197" y="5809008"/>
            <a:ext cx="3716898" cy="8772589"/>
            <a:chOff x="0" y="0"/>
            <a:chExt cx="1390652" cy="328220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390652" cy="3282205"/>
            </a:xfrm>
            <a:custGeom>
              <a:avLst/>
              <a:gdLst/>
              <a:ahLst/>
              <a:cxnLst/>
              <a:rect r="r" b="b" t="t" l="l"/>
              <a:pathLst>
                <a:path h="3282205" w="1390652">
                  <a:moveTo>
                    <a:pt x="0" y="0"/>
                  </a:moveTo>
                  <a:lnTo>
                    <a:pt x="1390652" y="0"/>
                  </a:lnTo>
                  <a:lnTo>
                    <a:pt x="1390652" y="3282205"/>
                  </a:lnTo>
                  <a:lnTo>
                    <a:pt x="0" y="3282205"/>
                  </a:lnTo>
                  <a:close/>
                </a:path>
              </a:pathLst>
            </a:custGeom>
            <a:solidFill>
              <a:srgbClr val="EEEEEE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1390652" cy="33203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4595438" y="3561698"/>
            <a:ext cx="996612" cy="996612"/>
          </a:xfrm>
          <a:custGeom>
            <a:avLst/>
            <a:gdLst/>
            <a:ahLst/>
            <a:cxnLst/>
            <a:rect r="r" b="b" t="t" l="l"/>
            <a:pathLst>
              <a:path h="996612" w="996612">
                <a:moveTo>
                  <a:pt x="0" y="0"/>
                </a:moveTo>
                <a:lnTo>
                  <a:pt x="996613" y="0"/>
                </a:lnTo>
                <a:lnTo>
                  <a:pt x="996613" y="996613"/>
                </a:lnTo>
                <a:lnTo>
                  <a:pt x="0" y="99661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4823697" y="3789958"/>
            <a:ext cx="540094" cy="540094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93E46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4739067" y="3705328"/>
            <a:ext cx="709354" cy="709354"/>
          </a:xfrm>
          <a:custGeom>
            <a:avLst/>
            <a:gdLst/>
            <a:ahLst/>
            <a:cxnLst/>
            <a:rect r="r" b="b" t="t" l="l"/>
            <a:pathLst>
              <a:path h="709354" w="709354">
                <a:moveTo>
                  <a:pt x="0" y="0"/>
                </a:moveTo>
                <a:lnTo>
                  <a:pt x="709355" y="0"/>
                </a:lnTo>
                <a:lnTo>
                  <a:pt x="709355" y="709354"/>
                </a:lnTo>
                <a:lnTo>
                  <a:pt x="0" y="70935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4882696" y="3848957"/>
            <a:ext cx="422096" cy="422096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EEEEE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5093787" y="847725"/>
            <a:ext cx="8457523" cy="1642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439"/>
              </a:lnSpc>
            </a:pPr>
            <a:r>
              <a:rPr lang="en-US" sz="960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OVERVIEW</a:t>
            </a:r>
          </a:p>
        </p:txBody>
      </p:sp>
      <p:sp>
        <p:nvSpPr>
          <p:cNvPr name="Freeform 19" id="19"/>
          <p:cNvSpPr/>
          <p:nvPr/>
        </p:nvSpPr>
        <p:spPr>
          <a:xfrm flipH="false" flipV="false" rot="0">
            <a:off x="4595438" y="4414682"/>
            <a:ext cx="996612" cy="996612"/>
          </a:xfrm>
          <a:custGeom>
            <a:avLst/>
            <a:gdLst/>
            <a:ahLst/>
            <a:cxnLst/>
            <a:rect r="r" b="b" t="t" l="l"/>
            <a:pathLst>
              <a:path h="996612" w="996612">
                <a:moveTo>
                  <a:pt x="0" y="0"/>
                </a:moveTo>
                <a:lnTo>
                  <a:pt x="996613" y="0"/>
                </a:lnTo>
                <a:lnTo>
                  <a:pt x="996613" y="996612"/>
                </a:lnTo>
                <a:lnTo>
                  <a:pt x="0" y="9966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0" id="20"/>
          <p:cNvGrpSpPr/>
          <p:nvPr/>
        </p:nvGrpSpPr>
        <p:grpSpPr>
          <a:xfrm rot="0">
            <a:off x="4823697" y="4642941"/>
            <a:ext cx="540094" cy="540094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93E46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3" id="23"/>
          <p:cNvSpPr/>
          <p:nvPr/>
        </p:nvSpPr>
        <p:spPr>
          <a:xfrm flipH="false" flipV="false" rot="0">
            <a:off x="4739067" y="4558311"/>
            <a:ext cx="709354" cy="709354"/>
          </a:xfrm>
          <a:custGeom>
            <a:avLst/>
            <a:gdLst/>
            <a:ahLst/>
            <a:cxnLst/>
            <a:rect r="r" b="b" t="t" l="l"/>
            <a:pathLst>
              <a:path h="709354" w="709354">
                <a:moveTo>
                  <a:pt x="0" y="0"/>
                </a:moveTo>
                <a:lnTo>
                  <a:pt x="709355" y="0"/>
                </a:lnTo>
                <a:lnTo>
                  <a:pt x="709355" y="709354"/>
                </a:lnTo>
                <a:lnTo>
                  <a:pt x="0" y="70935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4" id="24"/>
          <p:cNvGrpSpPr/>
          <p:nvPr/>
        </p:nvGrpSpPr>
        <p:grpSpPr>
          <a:xfrm rot="0">
            <a:off x="4882696" y="4701940"/>
            <a:ext cx="422096" cy="422096"/>
            <a:chOff x="0" y="0"/>
            <a:chExt cx="812800" cy="8128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EEEEE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7" id="27"/>
          <p:cNvSpPr/>
          <p:nvPr/>
        </p:nvSpPr>
        <p:spPr>
          <a:xfrm flipH="false" flipV="false" rot="0">
            <a:off x="4595438" y="5267665"/>
            <a:ext cx="996612" cy="996612"/>
          </a:xfrm>
          <a:custGeom>
            <a:avLst/>
            <a:gdLst/>
            <a:ahLst/>
            <a:cxnLst/>
            <a:rect r="r" b="b" t="t" l="l"/>
            <a:pathLst>
              <a:path h="996612" w="996612">
                <a:moveTo>
                  <a:pt x="0" y="0"/>
                </a:moveTo>
                <a:lnTo>
                  <a:pt x="996613" y="0"/>
                </a:lnTo>
                <a:lnTo>
                  <a:pt x="996613" y="996613"/>
                </a:lnTo>
                <a:lnTo>
                  <a:pt x="0" y="99661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8" id="28"/>
          <p:cNvGrpSpPr/>
          <p:nvPr/>
        </p:nvGrpSpPr>
        <p:grpSpPr>
          <a:xfrm rot="0">
            <a:off x="4823697" y="5495924"/>
            <a:ext cx="540094" cy="540094"/>
            <a:chOff x="0" y="0"/>
            <a:chExt cx="812800" cy="81280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93E46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31" id="31"/>
          <p:cNvSpPr/>
          <p:nvPr/>
        </p:nvSpPr>
        <p:spPr>
          <a:xfrm flipH="false" flipV="false" rot="0">
            <a:off x="4739067" y="5411294"/>
            <a:ext cx="709354" cy="709354"/>
          </a:xfrm>
          <a:custGeom>
            <a:avLst/>
            <a:gdLst/>
            <a:ahLst/>
            <a:cxnLst/>
            <a:rect r="r" b="b" t="t" l="l"/>
            <a:pathLst>
              <a:path h="709354" w="709354">
                <a:moveTo>
                  <a:pt x="0" y="0"/>
                </a:moveTo>
                <a:lnTo>
                  <a:pt x="709355" y="0"/>
                </a:lnTo>
                <a:lnTo>
                  <a:pt x="709355" y="709354"/>
                </a:lnTo>
                <a:lnTo>
                  <a:pt x="0" y="70935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2" id="32"/>
          <p:cNvGrpSpPr/>
          <p:nvPr/>
        </p:nvGrpSpPr>
        <p:grpSpPr>
          <a:xfrm rot="0">
            <a:off x="4882696" y="5554923"/>
            <a:ext cx="422096" cy="422096"/>
            <a:chOff x="0" y="0"/>
            <a:chExt cx="812800" cy="812800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EEEEE"/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35" id="35"/>
          <p:cNvSpPr/>
          <p:nvPr/>
        </p:nvSpPr>
        <p:spPr>
          <a:xfrm flipH="false" flipV="false" rot="0">
            <a:off x="4595438" y="6120648"/>
            <a:ext cx="996612" cy="996612"/>
          </a:xfrm>
          <a:custGeom>
            <a:avLst/>
            <a:gdLst/>
            <a:ahLst/>
            <a:cxnLst/>
            <a:rect r="r" b="b" t="t" l="l"/>
            <a:pathLst>
              <a:path h="996612" w="996612">
                <a:moveTo>
                  <a:pt x="0" y="0"/>
                </a:moveTo>
                <a:lnTo>
                  <a:pt x="996613" y="0"/>
                </a:lnTo>
                <a:lnTo>
                  <a:pt x="996613" y="996613"/>
                </a:lnTo>
                <a:lnTo>
                  <a:pt x="0" y="99661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6" id="36"/>
          <p:cNvGrpSpPr/>
          <p:nvPr/>
        </p:nvGrpSpPr>
        <p:grpSpPr>
          <a:xfrm rot="0">
            <a:off x="4823697" y="6348907"/>
            <a:ext cx="540094" cy="540094"/>
            <a:chOff x="0" y="0"/>
            <a:chExt cx="812800" cy="812800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93E46"/>
            </a:solidFill>
          </p:spPr>
        </p:sp>
        <p:sp>
          <p:nvSpPr>
            <p:cNvPr name="TextBox 38" id="3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39" id="39"/>
          <p:cNvSpPr/>
          <p:nvPr/>
        </p:nvSpPr>
        <p:spPr>
          <a:xfrm flipH="false" flipV="false" rot="0">
            <a:off x="4739067" y="6264278"/>
            <a:ext cx="709354" cy="709354"/>
          </a:xfrm>
          <a:custGeom>
            <a:avLst/>
            <a:gdLst/>
            <a:ahLst/>
            <a:cxnLst/>
            <a:rect r="r" b="b" t="t" l="l"/>
            <a:pathLst>
              <a:path h="709354" w="709354">
                <a:moveTo>
                  <a:pt x="0" y="0"/>
                </a:moveTo>
                <a:lnTo>
                  <a:pt x="709355" y="0"/>
                </a:lnTo>
                <a:lnTo>
                  <a:pt x="709355" y="709354"/>
                </a:lnTo>
                <a:lnTo>
                  <a:pt x="0" y="70935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0" id="40"/>
          <p:cNvGrpSpPr/>
          <p:nvPr/>
        </p:nvGrpSpPr>
        <p:grpSpPr>
          <a:xfrm rot="0">
            <a:off x="4882696" y="6407907"/>
            <a:ext cx="422096" cy="422096"/>
            <a:chOff x="0" y="0"/>
            <a:chExt cx="812800" cy="812800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EEEEE"/>
            </a:solidFill>
          </p:spPr>
        </p:sp>
        <p:sp>
          <p:nvSpPr>
            <p:cNvPr name="TextBox 42" id="4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43" id="43"/>
          <p:cNvSpPr/>
          <p:nvPr/>
        </p:nvSpPr>
        <p:spPr>
          <a:xfrm flipH="false" flipV="false" rot="0">
            <a:off x="4595438" y="6973632"/>
            <a:ext cx="996612" cy="996612"/>
          </a:xfrm>
          <a:custGeom>
            <a:avLst/>
            <a:gdLst/>
            <a:ahLst/>
            <a:cxnLst/>
            <a:rect r="r" b="b" t="t" l="l"/>
            <a:pathLst>
              <a:path h="996612" w="996612">
                <a:moveTo>
                  <a:pt x="0" y="0"/>
                </a:moveTo>
                <a:lnTo>
                  <a:pt x="996613" y="0"/>
                </a:lnTo>
                <a:lnTo>
                  <a:pt x="996613" y="996612"/>
                </a:lnTo>
                <a:lnTo>
                  <a:pt x="0" y="9966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4" id="44"/>
          <p:cNvGrpSpPr/>
          <p:nvPr/>
        </p:nvGrpSpPr>
        <p:grpSpPr>
          <a:xfrm rot="0">
            <a:off x="4823697" y="7201891"/>
            <a:ext cx="540094" cy="540094"/>
            <a:chOff x="0" y="0"/>
            <a:chExt cx="812800" cy="812800"/>
          </a:xfrm>
        </p:grpSpPr>
        <p:sp>
          <p:nvSpPr>
            <p:cNvPr name="Freeform 45" id="4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93E46"/>
            </a:solidFill>
          </p:spPr>
        </p:sp>
        <p:sp>
          <p:nvSpPr>
            <p:cNvPr name="TextBox 46" id="4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47" id="47"/>
          <p:cNvSpPr/>
          <p:nvPr/>
        </p:nvSpPr>
        <p:spPr>
          <a:xfrm flipH="false" flipV="false" rot="0">
            <a:off x="4739067" y="7117261"/>
            <a:ext cx="709354" cy="709354"/>
          </a:xfrm>
          <a:custGeom>
            <a:avLst/>
            <a:gdLst/>
            <a:ahLst/>
            <a:cxnLst/>
            <a:rect r="r" b="b" t="t" l="l"/>
            <a:pathLst>
              <a:path h="709354" w="709354">
                <a:moveTo>
                  <a:pt x="0" y="0"/>
                </a:moveTo>
                <a:lnTo>
                  <a:pt x="709355" y="0"/>
                </a:lnTo>
                <a:lnTo>
                  <a:pt x="709355" y="709354"/>
                </a:lnTo>
                <a:lnTo>
                  <a:pt x="0" y="70935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8" id="48"/>
          <p:cNvGrpSpPr/>
          <p:nvPr/>
        </p:nvGrpSpPr>
        <p:grpSpPr>
          <a:xfrm rot="0">
            <a:off x="4882696" y="7260890"/>
            <a:ext cx="422096" cy="422096"/>
            <a:chOff x="0" y="0"/>
            <a:chExt cx="812800" cy="812800"/>
          </a:xfrm>
        </p:grpSpPr>
        <p:sp>
          <p:nvSpPr>
            <p:cNvPr name="Freeform 49" id="4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EEEEE"/>
            </a:solidFill>
          </p:spPr>
        </p:sp>
        <p:sp>
          <p:nvSpPr>
            <p:cNvPr name="TextBox 50" id="5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1" id="51"/>
          <p:cNvSpPr txBox="true"/>
          <p:nvPr/>
        </p:nvSpPr>
        <p:spPr>
          <a:xfrm rot="0">
            <a:off x="5592051" y="3761713"/>
            <a:ext cx="3092919" cy="5226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67"/>
              </a:lnSpc>
            </a:pPr>
            <a:r>
              <a:rPr lang="en-US" sz="3048" spc="213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INTRODUCTION</a:t>
            </a:r>
          </a:p>
        </p:txBody>
      </p:sp>
      <p:sp>
        <p:nvSpPr>
          <p:cNvPr name="TextBox 52" id="52"/>
          <p:cNvSpPr txBox="true"/>
          <p:nvPr/>
        </p:nvSpPr>
        <p:spPr>
          <a:xfrm rot="0">
            <a:off x="5592051" y="4660389"/>
            <a:ext cx="4116757" cy="5226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67"/>
              </a:lnSpc>
            </a:pPr>
            <a:r>
              <a:rPr lang="en-US" sz="3048" spc="213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PROBLEM STATEMENT</a:t>
            </a:r>
          </a:p>
        </p:txBody>
      </p:sp>
      <p:sp>
        <p:nvSpPr>
          <p:cNvPr name="TextBox 53" id="53"/>
          <p:cNvSpPr txBox="true"/>
          <p:nvPr/>
        </p:nvSpPr>
        <p:spPr>
          <a:xfrm rot="0">
            <a:off x="5592051" y="5598002"/>
            <a:ext cx="4619470" cy="5226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67"/>
              </a:lnSpc>
            </a:pPr>
            <a:r>
              <a:rPr lang="en-US" sz="3048" spc="213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RESEARCH OBJECTIVE</a:t>
            </a:r>
          </a:p>
        </p:txBody>
      </p:sp>
      <p:sp>
        <p:nvSpPr>
          <p:cNvPr name="TextBox 54" id="54"/>
          <p:cNvSpPr txBox="true"/>
          <p:nvPr/>
        </p:nvSpPr>
        <p:spPr>
          <a:xfrm rot="0">
            <a:off x="5592051" y="6366356"/>
            <a:ext cx="5263881" cy="5226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67"/>
              </a:lnSpc>
            </a:pPr>
            <a:r>
              <a:rPr lang="en-US" sz="3048" spc="213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LITERATURE REVIEW</a:t>
            </a:r>
          </a:p>
        </p:txBody>
      </p:sp>
      <p:sp>
        <p:nvSpPr>
          <p:cNvPr name="TextBox 55" id="55"/>
          <p:cNvSpPr txBox="true"/>
          <p:nvPr/>
        </p:nvSpPr>
        <p:spPr>
          <a:xfrm rot="0">
            <a:off x="5592051" y="7222036"/>
            <a:ext cx="5263881" cy="5226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67"/>
              </a:lnSpc>
            </a:pPr>
            <a:r>
              <a:rPr lang="en-US" sz="3048" spc="213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RESEARCH GAPS</a:t>
            </a:r>
          </a:p>
        </p:txBody>
      </p:sp>
      <p:sp>
        <p:nvSpPr>
          <p:cNvPr name="Freeform 56" id="56"/>
          <p:cNvSpPr/>
          <p:nvPr/>
        </p:nvSpPr>
        <p:spPr>
          <a:xfrm flipH="false" flipV="false" rot="0">
            <a:off x="4595438" y="7969490"/>
            <a:ext cx="996612" cy="996612"/>
          </a:xfrm>
          <a:custGeom>
            <a:avLst/>
            <a:gdLst/>
            <a:ahLst/>
            <a:cxnLst/>
            <a:rect r="r" b="b" t="t" l="l"/>
            <a:pathLst>
              <a:path h="996612" w="996612">
                <a:moveTo>
                  <a:pt x="0" y="0"/>
                </a:moveTo>
                <a:lnTo>
                  <a:pt x="996613" y="0"/>
                </a:lnTo>
                <a:lnTo>
                  <a:pt x="996613" y="996612"/>
                </a:lnTo>
                <a:lnTo>
                  <a:pt x="0" y="9966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7" id="57"/>
          <p:cNvGrpSpPr/>
          <p:nvPr/>
        </p:nvGrpSpPr>
        <p:grpSpPr>
          <a:xfrm rot="0">
            <a:off x="4823697" y="8197749"/>
            <a:ext cx="540094" cy="540094"/>
            <a:chOff x="0" y="0"/>
            <a:chExt cx="812800" cy="812800"/>
          </a:xfrm>
        </p:grpSpPr>
        <p:sp>
          <p:nvSpPr>
            <p:cNvPr name="Freeform 58" id="5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93E46"/>
            </a:solidFill>
          </p:spPr>
        </p:sp>
        <p:sp>
          <p:nvSpPr>
            <p:cNvPr name="TextBox 59" id="5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0" id="60"/>
          <p:cNvSpPr/>
          <p:nvPr/>
        </p:nvSpPr>
        <p:spPr>
          <a:xfrm flipH="false" flipV="false" rot="0">
            <a:off x="4739067" y="8113119"/>
            <a:ext cx="709354" cy="709354"/>
          </a:xfrm>
          <a:custGeom>
            <a:avLst/>
            <a:gdLst/>
            <a:ahLst/>
            <a:cxnLst/>
            <a:rect r="r" b="b" t="t" l="l"/>
            <a:pathLst>
              <a:path h="709354" w="709354">
                <a:moveTo>
                  <a:pt x="0" y="0"/>
                </a:moveTo>
                <a:lnTo>
                  <a:pt x="709355" y="0"/>
                </a:lnTo>
                <a:lnTo>
                  <a:pt x="709355" y="709354"/>
                </a:lnTo>
                <a:lnTo>
                  <a:pt x="0" y="70935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1" id="61"/>
          <p:cNvGrpSpPr/>
          <p:nvPr/>
        </p:nvGrpSpPr>
        <p:grpSpPr>
          <a:xfrm rot="0">
            <a:off x="4882696" y="8256748"/>
            <a:ext cx="422096" cy="422096"/>
            <a:chOff x="0" y="0"/>
            <a:chExt cx="812800" cy="812800"/>
          </a:xfrm>
        </p:grpSpPr>
        <p:sp>
          <p:nvSpPr>
            <p:cNvPr name="Freeform 62" id="6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EEEEE"/>
            </a:solidFill>
          </p:spPr>
        </p:sp>
        <p:sp>
          <p:nvSpPr>
            <p:cNvPr name="TextBox 63" id="6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64" id="64"/>
          <p:cNvSpPr txBox="true"/>
          <p:nvPr/>
        </p:nvSpPr>
        <p:spPr>
          <a:xfrm rot="0">
            <a:off x="5592051" y="8217894"/>
            <a:ext cx="5263881" cy="5226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67"/>
              </a:lnSpc>
            </a:pPr>
            <a:r>
              <a:rPr lang="en-US" sz="3048" spc="213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DATASET DESCRIPTION</a:t>
            </a:r>
          </a:p>
        </p:txBody>
      </p:sp>
      <p:sp>
        <p:nvSpPr>
          <p:cNvPr name="Freeform 65" id="65"/>
          <p:cNvSpPr/>
          <p:nvPr/>
        </p:nvSpPr>
        <p:spPr>
          <a:xfrm flipH="false" flipV="false" rot="0">
            <a:off x="10998807" y="3507057"/>
            <a:ext cx="996612" cy="996612"/>
          </a:xfrm>
          <a:custGeom>
            <a:avLst/>
            <a:gdLst/>
            <a:ahLst/>
            <a:cxnLst/>
            <a:rect r="r" b="b" t="t" l="l"/>
            <a:pathLst>
              <a:path h="996612" w="996612">
                <a:moveTo>
                  <a:pt x="0" y="0"/>
                </a:moveTo>
                <a:lnTo>
                  <a:pt x="996612" y="0"/>
                </a:lnTo>
                <a:lnTo>
                  <a:pt x="996612" y="996612"/>
                </a:lnTo>
                <a:lnTo>
                  <a:pt x="0" y="9966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6" id="66"/>
          <p:cNvGrpSpPr/>
          <p:nvPr/>
        </p:nvGrpSpPr>
        <p:grpSpPr>
          <a:xfrm rot="0">
            <a:off x="11227066" y="3735316"/>
            <a:ext cx="540094" cy="540094"/>
            <a:chOff x="0" y="0"/>
            <a:chExt cx="812800" cy="812800"/>
          </a:xfrm>
        </p:grpSpPr>
        <p:sp>
          <p:nvSpPr>
            <p:cNvPr name="Freeform 67" id="6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93E46"/>
            </a:solidFill>
          </p:spPr>
        </p:sp>
        <p:sp>
          <p:nvSpPr>
            <p:cNvPr name="TextBox 68" id="6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9" id="69"/>
          <p:cNvSpPr/>
          <p:nvPr/>
        </p:nvSpPr>
        <p:spPr>
          <a:xfrm flipH="false" flipV="false" rot="0">
            <a:off x="11142436" y="3650686"/>
            <a:ext cx="709354" cy="709354"/>
          </a:xfrm>
          <a:custGeom>
            <a:avLst/>
            <a:gdLst/>
            <a:ahLst/>
            <a:cxnLst/>
            <a:rect r="r" b="b" t="t" l="l"/>
            <a:pathLst>
              <a:path h="709354" w="709354">
                <a:moveTo>
                  <a:pt x="0" y="0"/>
                </a:moveTo>
                <a:lnTo>
                  <a:pt x="709354" y="0"/>
                </a:lnTo>
                <a:lnTo>
                  <a:pt x="709354" y="709354"/>
                </a:lnTo>
                <a:lnTo>
                  <a:pt x="0" y="70935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0" id="70"/>
          <p:cNvGrpSpPr/>
          <p:nvPr/>
        </p:nvGrpSpPr>
        <p:grpSpPr>
          <a:xfrm rot="0">
            <a:off x="11286065" y="3794315"/>
            <a:ext cx="422096" cy="422096"/>
            <a:chOff x="0" y="0"/>
            <a:chExt cx="812800" cy="812800"/>
          </a:xfrm>
        </p:grpSpPr>
        <p:sp>
          <p:nvSpPr>
            <p:cNvPr name="Freeform 71" id="7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EEEEE"/>
            </a:solidFill>
          </p:spPr>
        </p:sp>
        <p:sp>
          <p:nvSpPr>
            <p:cNvPr name="TextBox 72" id="7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73" id="73"/>
          <p:cNvSpPr/>
          <p:nvPr/>
        </p:nvSpPr>
        <p:spPr>
          <a:xfrm flipH="false" flipV="false" rot="0">
            <a:off x="10998807" y="4360040"/>
            <a:ext cx="996612" cy="996612"/>
          </a:xfrm>
          <a:custGeom>
            <a:avLst/>
            <a:gdLst/>
            <a:ahLst/>
            <a:cxnLst/>
            <a:rect r="r" b="b" t="t" l="l"/>
            <a:pathLst>
              <a:path h="996612" w="996612">
                <a:moveTo>
                  <a:pt x="0" y="0"/>
                </a:moveTo>
                <a:lnTo>
                  <a:pt x="996612" y="0"/>
                </a:lnTo>
                <a:lnTo>
                  <a:pt x="996612" y="996613"/>
                </a:lnTo>
                <a:lnTo>
                  <a:pt x="0" y="99661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4" id="74"/>
          <p:cNvGrpSpPr/>
          <p:nvPr/>
        </p:nvGrpSpPr>
        <p:grpSpPr>
          <a:xfrm rot="0">
            <a:off x="11227066" y="4588299"/>
            <a:ext cx="540094" cy="540094"/>
            <a:chOff x="0" y="0"/>
            <a:chExt cx="812800" cy="812800"/>
          </a:xfrm>
        </p:grpSpPr>
        <p:sp>
          <p:nvSpPr>
            <p:cNvPr name="Freeform 75" id="7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93E46"/>
            </a:solidFill>
          </p:spPr>
        </p:sp>
        <p:sp>
          <p:nvSpPr>
            <p:cNvPr name="TextBox 76" id="7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77" id="77"/>
          <p:cNvSpPr/>
          <p:nvPr/>
        </p:nvSpPr>
        <p:spPr>
          <a:xfrm flipH="false" flipV="false" rot="0">
            <a:off x="11142436" y="4503669"/>
            <a:ext cx="709354" cy="709354"/>
          </a:xfrm>
          <a:custGeom>
            <a:avLst/>
            <a:gdLst/>
            <a:ahLst/>
            <a:cxnLst/>
            <a:rect r="r" b="b" t="t" l="l"/>
            <a:pathLst>
              <a:path h="709354" w="709354">
                <a:moveTo>
                  <a:pt x="0" y="0"/>
                </a:moveTo>
                <a:lnTo>
                  <a:pt x="709354" y="0"/>
                </a:lnTo>
                <a:lnTo>
                  <a:pt x="709354" y="709355"/>
                </a:lnTo>
                <a:lnTo>
                  <a:pt x="0" y="70935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8" id="78"/>
          <p:cNvGrpSpPr/>
          <p:nvPr/>
        </p:nvGrpSpPr>
        <p:grpSpPr>
          <a:xfrm rot="0">
            <a:off x="11286065" y="4647298"/>
            <a:ext cx="422096" cy="422096"/>
            <a:chOff x="0" y="0"/>
            <a:chExt cx="812800" cy="812800"/>
          </a:xfrm>
        </p:grpSpPr>
        <p:sp>
          <p:nvSpPr>
            <p:cNvPr name="Freeform 79" id="7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EEEEE"/>
            </a:solidFill>
          </p:spPr>
        </p:sp>
        <p:sp>
          <p:nvSpPr>
            <p:cNvPr name="TextBox 80" id="8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1" id="81"/>
          <p:cNvSpPr/>
          <p:nvPr/>
        </p:nvSpPr>
        <p:spPr>
          <a:xfrm flipH="false" flipV="false" rot="0">
            <a:off x="10998807" y="5213024"/>
            <a:ext cx="996612" cy="996612"/>
          </a:xfrm>
          <a:custGeom>
            <a:avLst/>
            <a:gdLst/>
            <a:ahLst/>
            <a:cxnLst/>
            <a:rect r="r" b="b" t="t" l="l"/>
            <a:pathLst>
              <a:path h="996612" w="996612">
                <a:moveTo>
                  <a:pt x="0" y="0"/>
                </a:moveTo>
                <a:lnTo>
                  <a:pt x="996612" y="0"/>
                </a:lnTo>
                <a:lnTo>
                  <a:pt x="996612" y="996612"/>
                </a:lnTo>
                <a:lnTo>
                  <a:pt x="0" y="9966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2" id="82"/>
          <p:cNvGrpSpPr/>
          <p:nvPr/>
        </p:nvGrpSpPr>
        <p:grpSpPr>
          <a:xfrm rot="0">
            <a:off x="11227066" y="5441283"/>
            <a:ext cx="540094" cy="540094"/>
            <a:chOff x="0" y="0"/>
            <a:chExt cx="812800" cy="812800"/>
          </a:xfrm>
        </p:grpSpPr>
        <p:sp>
          <p:nvSpPr>
            <p:cNvPr name="Freeform 83" id="8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93E46"/>
            </a:solidFill>
          </p:spPr>
        </p:sp>
        <p:sp>
          <p:nvSpPr>
            <p:cNvPr name="TextBox 84" id="8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5" id="85"/>
          <p:cNvSpPr/>
          <p:nvPr/>
        </p:nvSpPr>
        <p:spPr>
          <a:xfrm flipH="false" flipV="false" rot="0">
            <a:off x="11142436" y="5356653"/>
            <a:ext cx="709354" cy="709354"/>
          </a:xfrm>
          <a:custGeom>
            <a:avLst/>
            <a:gdLst/>
            <a:ahLst/>
            <a:cxnLst/>
            <a:rect r="r" b="b" t="t" l="l"/>
            <a:pathLst>
              <a:path h="709354" w="709354">
                <a:moveTo>
                  <a:pt x="0" y="0"/>
                </a:moveTo>
                <a:lnTo>
                  <a:pt x="709354" y="0"/>
                </a:lnTo>
                <a:lnTo>
                  <a:pt x="709354" y="709354"/>
                </a:lnTo>
                <a:lnTo>
                  <a:pt x="0" y="70935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6" id="86"/>
          <p:cNvGrpSpPr/>
          <p:nvPr/>
        </p:nvGrpSpPr>
        <p:grpSpPr>
          <a:xfrm rot="0">
            <a:off x="11286065" y="5500282"/>
            <a:ext cx="422096" cy="422096"/>
            <a:chOff x="0" y="0"/>
            <a:chExt cx="812800" cy="812800"/>
          </a:xfrm>
        </p:grpSpPr>
        <p:sp>
          <p:nvSpPr>
            <p:cNvPr name="Freeform 87" id="8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EEEEE"/>
            </a:solidFill>
          </p:spPr>
        </p:sp>
        <p:sp>
          <p:nvSpPr>
            <p:cNvPr name="TextBox 88" id="8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9" id="89"/>
          <p:cNvSpPr/>
          <p:nvPr/>
        </p:nvSpPr>
        <p:spPr>
          <a:xfrm flipH="false" flipV="false" rot="0">
            <a:off x="10998807" y="6066007"/>
            <a:ext cx="996612" cy="996612"/>
          </a:xfrm>
          <a:custGeom>
            <a:avLst/>
            <a:gdLst/>
            <a:ahLst/>
            <a:cxnLst/>
            <a:rect r="r" b="b" t="t" l="l"/>
            <a:pathLst>
              <a:path h="996612" w="996612">
                <a:moveTo>
                  <a:pt x="0" y="0"/>
                </a:moveTo>
                <a:lnTo>
                  <a:pt x="996612" y="0"/>
                </a:lnTo>
                <a:lnTo>
                  <a:pt x="996612" y="996612"/>
                </a:lnTo>
                <a:lnTo>
                  <a:pt x="0" y="9966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0" id="90"/>
          <p:cNvGrpSpPr/>
          <p:nvPr/>
        </p:nvGrpSpPr>
        <p:grpSpPr>
          <a:xfrm rot="0">
            <a:off x="11227066" y="6294266"/>
            <a:ext cx="540094" cy="540094"/>
            <a:chOff x="0" y="0"/>
            <a:chExt cx="812800" cy="812800"/>
          </a:xfrm>
        </p:grpSpPr>
        <p:sp>
          <p:nvSpPr>
            <p:cNvPr name="Freeform 91" id="9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93E46"/>
            </a:solidFill>
          </p:spPr>
        </p:sp>
        <p:sp>
          <p:nvSpPr>
            <p:cNvPr name="TextBox 92" id="9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93" id="93"/>
          <p:cNvSpPr/>
          <p:nvPr/>
        </p:nvSpPr>
        <p:spPr>
          <a:xfrm flipH="false" flipV="false" rot="0">
            <a:off x="11142436" y="6209636"/>
            <a:ext cx="709354" cy="709354"/>
          </a:xfrm>
          <a:custGeom>
            <a:avLst/>
            <a:gdLst/>
            <a:ahLst/>
            <a:cxnLst/>
            <a:rect r="r" b="b" t="t" l="l"/>
            <a:pathLst>
              <a:path h="709354" w="709354">
                <a:moveTo>
                  <a:pt x="0" y="0"/>
                </a:moveTo>
                <a:lnTo>
                  <a:pt x="709354" y="0"/>
                </a:lnTo>
                <a:lnTo>
                  <a:pt x="709354" y="709354"/>
                </a:lnTo>
                <a:lnTo>
                  <a:pt x="0" y="70935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4" id="94"/>
          <p:cNvGrpSpPr/>
          <p:nvPr/>
        </p:nvGrpSpPr>
        <p:grpSpPr>
          <a:xfrm rot="0">
            <a:off x="11286065" y="6353265"/>
            <a:ext cx="422096" cy="422096"/>
            <a:chOff x="0" y="0"/>
            <a:chExt cx="812800" cy="812800"/>
          </a:xfrm>
        </p:grpSpPr>
        <p:sp>
          <p:nvSpPr>
            <p:cNvPr name="Freeform 95" id="9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EEEEE"/>
            </a:solidFill>
          </p:spPr>
        </p:sp>
        <p:sp>
          <p:nvSpPr>
            <p:cNvPr name="TextBox 96" id="9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97" id="97"/>
          <p:cNvSpPr/>
          <p:nvPr/>
        </p:nvSpPr>
        <p:spPr>
          <a:xfrm flipH="false" flipV="false" rot="0">
            <a:off x="10998807" y="6918990"/>
            <a:ext cx="996612" cy="996612"/>
          </a:xfrm>
          <a:custGeom>
            <a:avLst/>
            <a:gdLst/>
            <a:ahLst/>
            <a:cxnLst/>
            <a:rect r="r" b="b" t="t" l="l"/>
            <a:pathLst>
              <a:path h="996612" w="996612">
                <a:moveTo>
                  <a:pt x="0" y="0"/>
                </a:moveTo>
                <a:lnTo>
                  <a:pt x="996612" y="0"/>
                </a:lnTo>
                <a:lnTo>
                  <a:pt x="996612" y="996613"/>
                </a:lnTo>
                <a:lnTo>
                  <a:pt x="0" y="99661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8" id="98"/>
          <p:cNvGrpSpPr/>
          <p:nvPr/>
        </p:nvGrpSpPr>
        <p:grpSpPr>
          <a:xfrm rot="0">
            <a:off x="11227066" y="7147249"/>
            <a:ext cx="540094" cy="540094"/>
            <a:chOff x="0" y="0"/>
            <a:chExt cx="812800" cy="812800"/>
          </a:xfrm>
        </p:grpSpPr>
        <p:sp>
          <p:nvSpPr>
            <p:cNvPr name="Freeform 99" id="9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93E46"/>
            </a:solidFill>
          </p:spPr>
        </p:sp>
        <p:sp>
          <p:nvSpPr>
            <p:cNvPr name="TextBox 100" id="10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01" id="101"/>
          <p:cNvSpPr/>
          <p:nvPr/>
        </p:nvSpPr>
        <p:spPr>
          <a:xfrm flipH="false" flipV="false" rot="0">
            <a:off x="11142436" y="7062619"/>
            <a:ext cx="709354" cy="709354"/>
          </a:xfrm>
          <a:custGeom>
            <a:avLst/>
            <a:gdLst/>
            <a:ahLst/>
            <a:cxnLst/>
            <a:rect r="r" b="b" t="t" l="l"/>
            <a:pathLst>
              <a:path h="709354" w="709354">
                <a:moveTo>
                  <a:pt x="0" y="0"/>
                </a:moveTo>
                <a:lnTo>
                  <a:pt x="709354" y="0"/>
                </a:lnTo>
                <a:lnTo>
                  <a:pt x="709354" y="709354"/>
                </a:lnTo>
                <a:lnTo>
                  <a:pt x="0" y="70935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2" id="102"/>
          <p:cNvGrpSpPr/>
          <p:nvPr/>
        </p:nvGrpSpPr>
        <p:grpSpPr>
          <a:xfrm rot="0">
            <a:off x="11286065" y="7206248"/>
            <a:ext cx="422096" cy="422096"/>
            <a:chOff x="0" y="0"/>
            <a:chExt cx="812800" cy="812800"/>
          </a:xfrm>
        </p:grpSpPr>
        <p:sp>
          <p:nvSpPr>
            <p:cNvPr name="Freeform 103" id="10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EEEEE"/>
            </a:solidFill>
          </p:spPr>
        </p:sp>
        <p:sp>
          <p:nvSpPr>
            <p:cNvPr name="TextBox 104" id="10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05" id="105"/>
          <p:cNvSpPr txBox="true"/>
          <p:nvPr/>
        </p:nvSpPr>
        <p:spPr>
          <a:xfrm rot="0">
            <a:off x="11995419" y="3707072"/>
            <a:ext cx="4628676" cy="5226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67"/>
              </a:lnSpc>
            </a:pPr>
            <a:r>
              <a:rPr lang="en-US" sz="3048" spc="213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MODEL ARCHITECTURES</a:t>
            </a:r>
          </a:p>
        </p:txBody>
      </p:sp>
      <p:sp>
        <p:nvSpPr>
          <p:cNvPr name="TextBox 106" id="106"/>
          <p:cNvSpPr txBox="true"/>
          <p:nvPr/>
        </p:nvSpPr>
        <p:spPr>
          <a:xfrm rot="0">
            <a:off x="11995419" y="4605747"/>
            <a:ext cx="3588356" cy="5226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67"/>
              </a:lnSpc>
            </a:pPr>
            <a:r>
              <a:rPr lang="en-US" sz="3048" spc="213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METHODOLOGY</a:t>
            </a:r>
          </a:p>
        </p:txBody>
      </p:sp>
      <p:sp>
        <p:nvSpPr>
          <p:cNvPr name="TextBox 107" id="107"/>
          <p:cNvSpPr txBox="true"/>
          <p:nvPr/>
        </p:nvSpPr>
        <p:spPr>
          <a:xfrm rot="0">
            <a:off x="11995419" y="5543361"/>
            <a:ext cx="4062703" cy="5226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67"/>
              </a:lnSpc>
            </a:pPr>
            <a:r>
              <a:rPr lang="en-US" sz="3048" spc="213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MODEL EVALUATION</a:t>
            </a:r>
          </a:p>
        </p:txBody>
      </p:sp>
      <p:sp>
        <p:nvSpPr>
          <p:cNvPr name="TextBox 108" id="108"/>
          <p:cNvSpPr txBox="true"/>
          <p:nvPr/>
        </p:nvSpPr>
        <p:spPr>
          <a:xfrm rot="0">
            <a:off x="11995419" y="6311714"/>
            <a:ext cx="3588356" cy="5226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67"/>
              </a:lnSpc>
            </a:pPr>
            <a:r>
              <a:rPr lang="en-US" sz="3048" spc="213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RESULT ANALYSIS</a:t>
            </a:r>
          </a:p>
        </p:txBody>
      </p:sp>
      <p:sp>
        <p:nvSpPr>
          <p:cNvPr name="TextBox 109" id="109"/>
          <p:cNvSpPr txBox="true"/>
          <p:nvPr/>
        </p:nvSpPr>
        <p:spPr>
          <a:xfrm rot="0">
            <a:off x="11995419" y="7167394"/>
            <a:ext cx="4062703" cy="5226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67"/>
              </a:lnSpc>
            </a:pPr>
            <a:r>
              <a:rPr lang="en-US" sz="3048" spc="213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CONCLUSION</a:t>
            </a:r>
          </a:p>
        </p:txBody>
      </p:sp>
      <p:sp>
        <p:nvSpPr>
          <p:cNvPr name="Freeform 110" id="110"/>
          <p:cNvSpPr/>
          <p:nvPr/>
        </p:nvSpPr>
        <p:spPr>
          <a:xfrm flipH="false" flipV="false" rot="0">
            <a:off x="10998807" y="7914848"/>
            <a:ext cx="996612" cy="996612"/>
          </a:xfrm>
          <a:custGeom>
            <a:avLst/>
            <a:gdLst/>
            <a:ahLst/>
            <a:cxnLst/>
            <a:rect r="r" b="b" t="t" l="l"/>
            <a:pathLst>
              <a:path h="996612" w="996612">
                <a:moveTo>
                  <a:pt x="0" y="0"/>
                </a:moveTo>
                <a:lnTo>
                  <a:pt x="996612" y="0"/>
                </a:lnTo>
                <a:lnTo>
                  <a:pt x="996612" y="996613"/>
                </a:lnTo>
                <a:lnTo>
                  <a:pt x="0" y="99661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1" id="111"/>
          <p:cNvGrpSpPr/>
          <p:nvPr/>
        </p:nvGrpSpPr>
        <p:grpSpPr>
          <a:xfrm rot="0">
            <a:off x="11227066" y="8143108"/>
            <a:ext cx="540094" cy="540094"/>
            <a:chOff x="0" y="0"/>
            <a:chExt cx="812800" cy="812800"/>
          </a:xfrm>
        </p:grpSpPr>
        <p:sp>
          <p:nvSpPr>
            <p:cNvPr name="Freeform 112" id="1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93E46"/>
            </a:solidFill>
          </p:spPr>
        </p:sp>
        <p:sp>
          <p:nvSpPr>
            <p:cNvPr name="TextBox 113" id="11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14" id="114"/>
          <p:cNvSpPr/>
          <p:nvPr/>
        </p:nvSpPr>
        <p:spPr>
          <a:xfrm flipH="false" flipV="false" rot="0">
            <a:off x="11142436" y="8058478"/>
            <a:ext cx="709354" cy="709354"/>
          </a:xfrm>
          <a:custGeom>
            <a:avLst/>
            <a:gdLst/>
            <a:ahLst/>
            <a:cxnLst/>
            <a:rect r="r" b="b" t="t" l="l"/>
            <a:pathLst>
              <a:path h="709354" w="709354">
                <a:moveTo>
                  <a:pt x="0" y="0"/>
                </a:moveTo>
                <a:lnTo>
                  <a:pt x="709354" y="0"/>
                </a:lnTo>
                <a:lnTo>
                  <a:pt x="709354" y="709354"/>
                </a:lnTo>
                <a:lnTo>
                  <a:pt x="0" y="70935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15" id="115"/>
          <p:cNvSpPr/>
          <p:nvPr/>
        </p:nvSpPr>
        <p:spPr>
          <a:xfrm>
            <a:off x="5093787" y="2470785"/>
            <a:ext cx="8457523" cy="1905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93E4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12867" y="0"/>
            <a:ext cx="12002692" cy="10287000"/>
          </a:xfrm>
          <a:custGeom>
            <a:avLst/>
            <a:gdLst/>
            <a:ahLst/>
            <a:cxnLst/>
            <a:rect r="r" b="b" t="t" l="l"/>
            <a:pathLst>
              <a:path h="10287000" w="12002692">
                <a:moveTo>
                  <a:pt x="0" y="0"/>
                </a:moveTo>
                <a:lnTo>
                  <a:pt x="12002692" y="0"/>
                </a:lnTo>
                <a:lnTo>
                  <a:pt x="12002692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2182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889825" y="-193486"/>
            <a:ext cx="6398175" cy="3771185"/>
          </a:xfrm>
          <a:custGeom>
            <a:avLst/>
            <a:gdLst/>
            <a:ahLst/>
            <a:cxnLst/>
            <a:rect r="r" b="b" t="t" l="l"/>
            <a:pathLst>
              <a:path h="3771185" w="6398175">
                <a:moveTo>
                  <a:pt x="0" y="0"/>
                </a:moveTo>
                <a:lnTo>
                  <a:pt x="6398175" y="0"/>
                </a:lnTo>
                <a:lnTo>
                  <a:pt x="6398175" y="3771184"/>
                </a:lnTo>
                <a:lnTo>
                  <a:pt x="0" y="37711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897" r="0" b="-897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889825" y="3577698"/>
            <a:ext cx="6398175" cy="3813440"/>
          </a:xfrm>
          <a:custGeom>
            <a:avLst/>
            <a:gdLst/>
            <a:ahLst/>
            <a:cxnLst/>
            <a:rect r="r" b="b" t="t" l="l"/>
            <a:pathLst>
              <a:path h="3813440" w="6398175">
                <a:moveTo>
                  <a:pt x="0" y="0"/>
                </a:moveTo>
                <a:lnTo>
                  <a:pt x="6398175" y="0"/>
                </a:lnTo>
                <a:lnTo>
                  <a:pt x="6398175" y="3813440"/>
                </a:lnTo>
                <a:lnTo>
                  <a:pt x="0" y="381344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3111" r="0" b="-3111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889825" y="7289185"/>
            <a:ext cx="6398175" cy="3938230"/>
          </a:xfrm>
          <a:custGeom>
            <a:avLst/>
            <a:gdLst/>
            <a:ahLst/>
            <a:cxnLst/>
            <a:rect r="r" b="b" t="t" l="l"/>
            <a:pathLst>
              <a:path h="3938230" w="6398175">
                <a:moveTo>
                  <a:pt x="0" y="0"/>
                </a:moveTo>
                <a:lnTo>
                  <a:pt x="6398175" y="0"/>
                </a:lnTo>
                <a:lnTo>
                  <a:pt x="6398175" y="3938230"/>
                </a:lnTo>
                <a:lnTo>
                  <a:pt x="0" y="393823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2610" r="-943" b="-2610"/>
            </a:stretch>
          </a:blipFill>
        </p:spPr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93E4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610113" y="0"/>
            <a:ext cx="5821075" cy="3776554"/>
          </a:xfrm>
          <a:custGeom>
            <a:avLst/>
            <a:gdLst/>
            <a:ahLst/>
            <a:cxnLst/>
            <a:rect r="r" b="b" t="t" l="l"/>
            <a:pathLst>
              <a:path h="3776554" w="5821075">
                <a:moveTo>
                  <a:pt x="0" y="0"/>
                </a:moveTo>
                <a:lnTo>
                  <a:pt x="5821075" y="0"/>
                </a:lnTo>
                <a:lnTo>
                  <a:pt x="5821075" y="3776554"/>
                </a:lnTo>
                <a:lnTo>
                  <a:pt x="0" y="37765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291" t="0" r="-3184" b="-337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12610113" cy="10509736"/>
          </a:xfrm>
          <a:custGeom>
            <a:avLst/>
            <a:gdLst/>
            <a:ahLst/>
            <a:cxnLst/>
            <a:rect r="r" b="b" t="t" l="l"/>
            <a:pathLst>
              <a:path h="10509736" w="12610113">
                <a:moveTo>
                  <a:pt x="0" y="0"/>
                </a:moveTo>
                <a:lnTo>
                  <a:pt x="12610113" y="0"/>
                </a:lnTo>
                <a:lnTo>
                  <a:pt x="12610113" y="10509736"/>
                </a:lnTo>
                <a:lnTo>
                  <a:pt x="0" y="105097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206" t="0" r="-5733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610113" y="3776554"/>
            <a:ext cx="5677887" cy="3684933"/>
          </a:xfrm>
          <a:custGeom>
            <a:avLst/>
            <a:gdLst/>
            <a:ahLst/>
            <a:cxnLst/>
            <a:rect r="r" b="b" t="t" l="l"/>
            <a:pathLst>
              <a:path h="3684933" w="5677887">
                <a:moveTo>
                  <a:pt x="0" y="0"/>
                </a:moveTo>
                <a:lnTo>
                  <a:pt x="5677887" y="0"/>
                </a:lnTo>
                <a:lnTo>
                  <a:pt x="5677887" y="3684934"/>
                </a:lnTo>
                <a:lnTo>
                  <a:pt x="0" y="368493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4452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610113" y="7461488"/>
            <a:ext cx="5677887" cy="2825512"/>
          </a:xfrm>
          <a:custGeom>
            <a:avLst/>
            <a:gdLst/>
            <a:ahLst/>
            <a:cxnLst/>
            <a:rect r="r" b="b" t="t" l="l"/>
            <a:pathLst>
              <a:path h="2825512" w="5677887">
                <a:moveTo>
                  <a:pt x="0" y="0"/>
                </a:moveTo>
                <a:lnTo>
                  <a:pt x="5677887" y="0"/>
                </a:lnTo>
                <a:lnTo>
                  <a:pt x="5677887" y="2825512"/>
                </a:lnTo>
                <a:lnTo>
                  <a:pt x="0" y="282551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14315" r="0" b="-16112"/>
            </a:stretch>
          </a:blipFill>
        </p:spPr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93E4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727748" y="0"/>
            <a:ext cx="21257286" cy="10673973"/>
          </a:xfrm>
          <a:custGeom>
            <a:avLst/>
            <a:gdLst/>
            <a:ahLst/>
            <a:cxnLst/>
            <a:rect r="r" b="b" t="t" l="l"/>
            <a:pathLst>
              <a:path h="10673973" w="21257286">
                <a:moveTo>
                  <a:pt x="0" y="0"/>
                </a:moveTo>
                <a:lnTo>
                  <a:pt x="21257286" y="0"/>
                </a:lnTo>
                <a:lnTo>
                  <a:pt x="21257286" y="10673973"/>
                </a:lnTo>
                <a:lnTo>
                  <a:pt x="0" y="106739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8951" r="0" b="-15000"/>
            </a:stretch>
          </a:blipFill>
        </p:spPr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93E4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48212" y="0"/>
            <a:ext cx="18716918" cy="10287000"/>
          </a:xfrm>
          <a:custGeom>
            <a:avLst/>
            <a:gdLst/>
            <a:ahLst/>
            <a:cxnLst/>
            <a:rect r="r" b="b" t="t" l="l"/>
            <a:pathLst>
              <a:path h="10287000" w="18716918">
                <a:moveTo>
                  <a:pt x="0" y="0"/>
                </a:moveTo>
                <a:lnTo>
                  <a:pt x="18716918" y="0"/>
                </a:lnTo>
                <a:lnTo>
                  <a:pt x="1871691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4972" r="0" b="-7408"/>
            </a:stretch>
          </a:blipFill>
        </p:spPr>
      </p: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93E4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131611"/>
            <a:ext cx="18288000" cy="10418611"/>
          </a:xfrm>
          <a:custGeom>
            <a:avLst/>
            <a:gdLst/>
            <a:ahLst/>
            <a:cxnLst/>
            <a:rect r="r" b="b" t="t" l="l"/>
            <a:pathLst>
              <a:path h="10418611" w="18288000">
                <a:moveTo>
                  <a:pt x="0" y="0"/>
                </a:moveTo>
                <a:lnTo>
                  <a:pt x="18288000" y="0"/>
                </a:lnTo>
                <a:lnTo>
                  <a:pt x="18288000" y="10418611"/>
                </a:lnTo>
                <a:lnTo>
                  <a:pt x="0" y="1041861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401" r="0" b="-9664"/>
            </a:stretch>
          </a:blipFill>
        </p:spPr>
      </p: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93E4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940376" y="0"/>
            <a:ext cx="19437986" cy="10287000"/>
          </a:xfrm>
          <a:custGeom>
            <a:avLst/>
            <a:gdLst/>
            <a:ahLst/>
            <a:cxnLst/>
            <a:rect r="r" b="b" t="t" l="l"/>
            <a:pathLst>
              <a:path h="10287000" w="19437986">
                <a:moveTo>
                  <a:pt x="0" y="0"/>
                </a:moveTo>
                <a:lnTo>
                  <a:pt x="19437986" y="0"/>
                </a:lnTo>
                <a:lnTo>
                  <a:pt x="1943798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3547" r="0" b="-13547"/>
            </a:stretch>
          </a:blipFill>
        </p:spPr>
      </p:sp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93E4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4299043">
            <a:off x="-1746670" y="4230785"/>
            <a:ext cx="11240987" cy="1825430"/>
          </a:xfrm>
          <a:custGeom>
            <a:avLst/>
            <a:gdLst/>
            <a:ahLst/>
            <a:cxnLst/>
            <a:rect r="r" b="b" t="t" l="l"/>
            <a:pathLst>
              <a:path h="1825430" w="11240987">
                <a:moveTo>
                  <a:pt x="0" y="0"/>
                </a:moveTo>
                <a:lnTo>
                  <a:pt x="11240987" y="0"/>
                </a:lnTo>
                <a:lnTo>
                  <a:pt x="11240987" y="1825430"/>
                </a:lnTo>
                <a:lnTo>
                  <a:pt x="0" y="18254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6995"/>
            </a:stretch>
          </a:blipFill>
        </p:spPr>
      </p:sp>
      <p:grpSp>
        <p:nvGrpSpPr>
          <p:cNvPr name="Group 3" id="3"/>
          <p:cNvGrpSpPr/>
          <p:nvPr/>
        </p:nvGrpSpPr>
        <p:grpSpPr>
          <a:xfrm rot="1107706">
            <a:off x="-921467" y="-1570623"/>
            <a:ext cx="5280133" cy="12462121"/>
            <a:chOff x="0" y="0"/>
            <a:chExt cx="1390652" cy="328220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390652" cy="3282205"/>
            </a:xfrm>
            <a:custGeom>
              <a:avLst/>
              <a:gdLst/>
              <a:ahLst/>
              <a:cxnLst/>
              <a:rect r="r" b="b" t="t" l="l"/>
              <a:pathLst>
                <a:path h="3282205" w="1390652">
                  <a:moveTo>
                    <a:pt x="0" y="0"/>
                  </a:moveTo>
                  <a:lnTo>
                    <a:pt x="1390652" y="0"/>
                  </a:lnTo>
                  <a:lnTo>
                    <a:pt x="1390652" y="3282205"/>
                  </a:lnTo>
                  <a:lnTo>
                    <a:pt x="0" y="3282205"/>
                  </a:lnTo>
                  <a:close/>
                </a:path>
              </a:pathLst>
            </a:custGeom>
            <a:solidFill>
              <a:srgbClr val="363636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1390652" cy="33203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-4299043">
            <a:off x="-2646668" y="4025505"/>
            <a:ext cx="11240987" cy="1953121"/>
          </a:xfrm>
          <a:custGeom>
            <a:avLst/>
            <a:gdLst/>
            <a:ahLst/>
            <a:cxnLst/>
            <a:rect r="r" b="b" t="t" l="l"/>
            <a:pathLst>
              <a:path h="1953121" w="11240987">
                <a:moveTo>
                  <a:pt x="0" y="0"/>
                </a:moveTo>
                <a:lnTo>
                  <a:pt x="11240987" y="0"/>
                </a:lnTo>
                <a:lnTo>
                  <a:pt x="11240987" y="1953121"/>
                </a:lnTo>
                <a:lnTo>
                  <a:pt x="0" y="195312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1107706">
            <a:off x="-1880460" y="-1819814"/>
            <a:ext cx="5280133" cy="12462121"/>
            <a:chOff x="0" y="0"/>
            <a:chExt cx="1390652" cy="328220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390652" cy="3282205"/>
            </a:xfrm>
            <a:custGeom>
              <a:avLst/>
              <a:gdLst/>
              <a:ahLst/>
              <a:cxnLst/>
              <a:rect r="r" b="b" t="t" l="l"/>
              <a:pathLst>
                <a:path h="3282205" w="1390652">
                  <a:moveTo>
                    <a:pt x="0" y="0"/>
                  </a:moveTo>
                  <a:lnTo>
                    <a:pt x="1390652" y="0"/>
                  </a:lnTo>
                  <a:lnTo>
                    <a:pt x="1390652" y="3282205"/>
                  </a:lnTo>
                  <a:lnTo>
                    <a:pt x="0" y="3282205"/>
                  </a:lnTo>
                  <a:close/>
                </a:path>
              </a:pathLst>
            </a:custGeom>
            <a:solidFill>
              <a:srgbClr val="EEEEEE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1390652" cy="33203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6703396" y="2066928"/>
            <a:ext cx="9232099" cy="3003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572"/>
              </a:lnSpc>
            </a:pPr>
            <a:r>
              <a:rPr lang="en-US" sz="17551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THANK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863579" y="4393737"/>
            <a:ext cx="5048322" cy="24060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690"/>
              </a:lnSpc>
            </a:pPr>
            <a:r>
              <a:rPr lang="en-US" sz="14064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YOU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93E4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-60925" y="7665293"/>
            <a:ext cx="18336773" cy="3186014"/>
          </a:xfrm>
          <a:custGeom>
            <a:avLst/>
            <a:gdLst/>
            <a:ahLst/>
            <a:cxnLst/>
            <a:rect r="r" b="b" t="t" l="l"/>
            <a:pathLst>
              <a:path h="3186014" w="18336773">
                <a:moveTo>
                  <a:pt x="0" y="0"/>
                </a:moveTo>
                <a:lnTo>
                  <a:pt x="18336773" y="0"/>
                </a:lnTo>
                <a:lnTo>
                  <a:pt x="18336773" y="3186014"/>
                </a:lnTo>
                <a:lnTo>
                  <a:pt x="0" y="31860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-5400000">
            <a:off x="7806054" y="-402391"/>
            <a:ext cx="2675891" cy="20328738"/>
            <a:chOff x="0" y="0"/>
            <a:chExt cx="432040" cy="328220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32040" cy="3282205"/>
            </a:xfrm>
            <a:custGeom>
              <a:avLst/>
              <a:gdLst/>
              <a:ahLst/>
              <a:cxnLst/>
              <a:rect r="r" b="b" t="t" l="l"/>
              <a:pathLst>
                <a:path h="3282205" w="432040">
                  <a:moveTo>
                    <a:pt x="0" y="0"/>
                  </a:moveTo>
                  <a:lnTo>
                    <a:pt x="432040" y="0"/>
                  </a:lnTo>
                  <a:lnTo>
                    <a:pt x="432040" y="3282205"/>
                  </a:lnTo>
                  <a:lnTo>
                    <a:pt x="0" y="3282205"/>
                  </a:lnTo>
                  <a:close/>
                </a:path>
              </a:pathLst>
            </a:custGeom>
            <a:solidFill>
              <a:srgbClr val="EEEEEE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32040" cy="33203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10766903">
            <a:off x="-46013" y="8512224"/>
            <a:ext cx="18336773" cy="3186014"/>
          </a:xfrm>
          <a:custGeom>
            <a:avLst/>
            <a:gdLst/>
            <a:ahLst/>
            <a:cxnLst/>
            <a:rect r="r" b="b" t="t" l="l"/>
            <a:pathLst>
              <a:path h="3186014" w="18336773">
                <a:moveTo>
                  <a:pt x="0" y="0"/>
                </a:moveTo>
                <a:lnTo>
                  <a:pt x="18336773" y="0"/>
                </a:lnTo>
                <a:lnTo>
                  <a:pt x="18336773" y="3186015"/>
                </a:lnTo>
                <a:lnTo>
                  <a:pt x="0" y="318601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-5426346">
            <a:off x="8735248" y="-59138"/>
            <a:ext cx="1489766" cy="20328738"/>
            <a:chOff x="0" y="0"/>
            <a:chExt cx="240532" cy="328220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40532" cy="3282205"/>
            </a:xfrm>
            <a:custGeom>
              <a:avLst/>
              <a:gdLst/>
              <a:ahLst/>
              <a:cxnLst/>
              <a:rect r="r" b="b" t="t" l="l"/>
              <a:pathLst>
                <a:path h="3282205" w="240532">
                  <a:moveTo>
                    <a:pt x="0" y="0"/>
                  </a:moveTo>
                  <a:lnTo>
                    <a:pt x="240532" y="0"/>
                  </a:lnTo>
                  <a:lnTo>
                    <a:pt x="240532" y="3282205"/>
                  </a:lnTo>
                  <a:lnTo>
                    <a:pt x="0" y="3282205"/>
                  </a:lnTo>
                  <a:close/>
                </a:path>
              </a:pathLst>
            </a:custGeom>
            <a:solidFill>
              <a:srgbClr val="393E46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240532" cy="33203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4050310" y="447675"/>
            <a:ext cx="10859641" cy="1038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INTRODUCTION</a:t>
            </a:r>
          </a:p>
        </p:txBody>
      </p:sp>
      <p:sp>
        <p:nvSpPr>
          <p:cNvPr name="AutoShape 11" id="11"/>
          <p:cNvSpPr/>
          <p:nvPr/>
        </p:nvSpPr>
        <p:spPr>
          <a:xfrm>
            <a:off x="4767889" y="1499731"/>
            <a:ext cx="10366605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2" id="12"/>
          <p:cNvSpPr txBox="true"/>
          <p:nvPr/>
        </p:nvSpPr>
        <p:spPr>
          <a:xfrm rot="0">
            <a:off x="2145184" y="2255926"/>
            <a:ext cx="13210386" cy="46480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60"/>
              </a:lnSpc>
            </a:pPr>
            <a:r>
              <a:rPr lang="en-US" sz="3757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What is Anomaly Detection? </a:t>
            </a:r>
          </a:p>
          <a:p>
            <a:pPr algn="l" marL="811281" indent="-405641" lvl="1">
              <a:lnSpc>
                <a:spcPts val="5260"/>
              </a:lnSpc>
              <a:buFont typeface="Arial"/>
              <a:buChar char="•"/>
            </a:pPr>
            <a:r>
              <a:rPr lang="en-US" sz="3757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An anomaly is something unusual or different from the normal. </a:t>
            </a:r>
          </a:p>
          <a:p>
            <a:pPr algn="l" marL="811281" indent="-405641" lvl="1">
              <a:lnSpc>
                <a:spcPts val="5260"/>
              </a:lnSpc>
              <a:spcBef>
                <a:spcPct val="0"/>
              </a:spcBef>
              <a:buFont typeface="Arial"/>
              <a:buChar char="•"/>
            </a:pPr>
            <a:r>
              <a:rPr lang="en-US" sz="3757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In images, it means detecting things that don’t lo</a:t>
            </a:r>
            <a:r>
              <a:rPr lang="en-US" sz="3757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ok right — like a brain tumor in a scan or a defect in a product. </a:t>
            </a:r>
          </a:p>
          <a:p>
            <a:pPr algn="l" marL="811281" indent="-405641" lvl="1">
              <a:lnSpc>
                <a:spcPts val="5260"/>
              </a:lnSpc>
              <a:spcBef>
                <a:spcPct val="0"/>
              </a:spcBef>
              <a:buFont typeface="Arial"/>
              <a:buChar char="•"/>
            </a:pPr>
            <a:r>
              <a:rPr lang="en-US" sz="3757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Finding anomalies early can save lives (in healthcare) and prevent problems (in industry).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93E4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-60925" y="7665293"/>
            <a:ext cx="18336773" cy="3186014"/>
          </a:xfrm>
          <a:custGeom>
            <a:avLst/>
            <a:gdLst/>
            <a:ahLst/>
            <a:cxnLst/>
            <a:rect r="r" b="b" t="t" l="l"/>
            <a:pathLst>
              <a:path h="3186014" w="18336773">
                <a:moveTo>
                  <a:pt x="0" y="0"/>
                </a:moveTo>
                <a:lnTo>
                  <a:pt x="18336773" y="0"/>
                </a:lnTo>
                <a:lnTo>
                  <a:pt x="18336773" y="3186014"/>
                </a:lnTo>
                <a:lnTo>
                  <a:pt x="0" y="31860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-5400000">
            <a:off x="7806054" y="-402391"/>
            <a:ext cx="2675891" cy="20328738"/>
            <a:chOff x="0" y="0"/>
            <a:chExt cx="432040" cy="328220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32040" cy="3282205"/>
            </a:xfrm>
            <a:custGeom>
              <a:avLst/>
              <a:gdLst/>
              <a:ahLst/>
              <a:cxnLst/>
              <a:rect r="r" b="b" t="t" l="l"/>
              <a:pathLst>
                <a:path h="3282205" w="432040">
                  <a:moveTo>
                    <a:pt x="0" y="0"/>
                  </a:moveTo>
                  <a:lnTo>
                    <a:pt x="432040" y="0"/>
                  </a:lnTo>
                  <a:lnTo>
                    <a:pt x="432040" y="3282205"/>
                  </a:lnTo>
                  <a:lnTo>
                    <a:pt x="0" y="3282205"/>
                  </a:lnTo>
                  <a:close/>
                </a:path>
              </a:pathLst>
            </a:custGeom>
            <a:solidFill>
              <a:srgbClr val="EEEEEE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32040" cy="33203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10766903">
            <a:off x="-46013" y="8512224"/>
            <a:ext cx="18336773" cy="3186014"/>
          </a:xfrm>
          <a:custGeom>
            <a:avLst/>
            <a:gdLst/>
            <a:ahLst/>
            <a:cxnLst/>
            <a:rect r="r" b="b" t="t" l="l"/>
            <a:pathLst>
              <a:path h="3186014" w="18336773">
                <a:moveTo>
                  <a:pt x="0" y="0"/>
                </a:moveTo>
                <a:lnTo>
                  <a:pt x="18336773" y="0"/>
                </a:lnTo>
                <a:lnTo>
                  <a:pt x="18336773" y="3186015"/>
                </a:lnTo>
                <a:lnTo>
                  <a:pt x="0" y="318601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-5426346">
            <a:off x="8735248" y="-59138"/>
            <a:ext cx="1489766" cy="20328738"/>
            <a:chOff x="0" y="0"/>
            <a:chExt cx="240532" cy="328220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40532" cy="3282205"/>
            </a:xfrm>
            <a:custGeom>
              <a:avLst/>
              <a:gdLst/>
              <a:ahLst/>
              <a:cxnLst/>
              <a:rect r="r" b="b" t="t" l="l"/>
              <a:pathLst>
                <a:path h="3282205" w="240532">
                  <a:moveTo>
                    <a:pt x="0" y="0"/>
                  </a:moveTo>
                  <a:lnTo>
                    <a:pt x="240532" y="0"/>
                  </a:lnTo>
                  <a:lnTo>
                    <a:pt x="240532" y="3282205"/>
                  </a:lnTo>
                  <a:lnTo>
                    <a:pt x="0" y="3282205"/>
                  </a:lnTo>
                  <a:close/>
                </a:path>
              </a:pathLst>
            </a:custGeom>
            <a:solidFill>
              <a:srgbClr val="393E46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240532" cy="33203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4050310" y="447675"/>
            <a:ext cx="10859641" cy="1038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INTRODUCTION</a:t>
            </a:r>
          </a:p>
        </p:txBody>
      </p:sp>
      <p:sp>
        <p:nvSpPr>
          <p:cNvPr name="AutoShape 11" id="11"/>
          <p:cNvSpPr/>
          <p:nvPr/>
        </p:nvSpPr>
        <p:spPr>
          <a:xfrm>
            <a:off x="4767889" y="1499731"/>
            <a:ext cx="10366605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2" id="12"/>
          <p:cNvSpPr txBox="true"/>
          <p:nvPr/>
        </p:nvSpPr>
        <p:spPr>
          <a:xfrm rot="0">
            <a:off x="2145184" y="2255926"/>
            <a:ext cx="13210386" cy="5314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11281" indent="-405641" lvl="1">
              <a:lnSpc>
                <a:spcPts val="5260"/>
              </a:lnSpc>
              <a:buFont typeface="Arial"/>
              <a:buChar char="•"/>
            </a:pPr>
            <a:r>
              <a:rPr lang="en-US" sz="3757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Traditional methods fall short on complex, high-dimensional image data. </a:t>
            </a:r>
          </a:p>
          <a:p>
            <a:pPr algn="l" marL="811281" indent="-405641" lvl="1">
              <a:lnSpc>
                <a:spcPts val="5260"/>
              </a:lnSpc>
              <a:spcBef>
                <a:spcPct val="0"/>
              </a:spcBef>
              <a:buFont typeface="Arial"/>
              <a:buChar char="•"/>
            </a:pPr>
            <a:r>
              <a:rPr lang="en-US" sz="3757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GANs produce realistic data via</a:t>
            </a:r>
            <a:r>
              <a:rPr lang="en-US" sz="3757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adversarial training.  </a:t>
            </a:r>
          </a:p>
          <a:p>
            <a:pPr algn="l" marL="811281" indent="-405641" lvl="1">
              <a:lnSpc>
                <a:spcPts val="5260"/>
              </a:lnSpc>
              <a:spcBef>
                <a:spcPct val="0"/>
              </a:spcBef>
              <a:buFont typeface="Arial"/>
              <a:buChar char="•"/>
            </a:pPr>
            <a:r>
              <a:rPr lang="en-US" sz="3757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Combining GANs &amp; AEs leverages strengths of both.</a:t>
            </a:r>
          </a:p>
          <a:p>
            <a:pPr algn="l" marL="811281" indent="-405641" lvl="1">
              <a:lnSpc>
                <a:spcPts val="5260"/>
              </a:lnSpc>
              <a:buFont typeface="Arial"/>
              <a:buChar char="•"/>
            </a:pPr>
            <a:r>
              <a:rPr lang="en-US" sz="3757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GAN’s realism .</a:t>
            </a:r>
          </a:p>
          <a:p>
            <a:pPr algn="l" marL="811281" indent="-405641" lvl="1">
              <a:lnSpc>
                <a:spcPts val="5260"/>
              </a:lnSpc>
              <a:buFont typeface="Arial"/>
              <a:buChar char="•"/>
            </a:pPr>
            <a:r>
              <a:rPr lang="en-US" sz="3757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AE’s stable training and latent representation.</a:t>
            </a:r>
          </a:p>
          <a:p>
            <a:pPr algn="l" marL="811281" indent="-405641" lvl="1">
              <a:lnSpc>
                <a:spcPts val="5260"/>
              </a:lnSpc>
              <a:buFont typeface="Arial"/>
              <a:buChar char="•"/>
            </a:pPr>
            <a:r>
              <a:rPr lang="en-US" sz="3757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VAEs reconstruct data with probabilistic latent spaces.</a:t>
            </a:r>
          </a:p>
          <a:p>
            <a:pPr algn="l">
              <a:lnSpc>
                <a:spcPts val="526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93E4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8220834">
            <a:off x="-1286186" y="7656554"/>
            <a:ext cx="7912983" cy="1374881"/>
          </a:xfrm>
          <a:custGeom>
            <a:avLst/>
            <a:gdLst/>
            <a:ahLst/>
            <a:cxnLst/>
            <a:rect r="r" b="b" t="t" l="l"/>
            <a:pathLst>
              <a:path h="1374881" w="7912983">
                <a:moveTo>
                  <a:pt x="0" y="0"/>
                </a:moveTo>
                <a:lnTo>
                  <a:pt x="7912983" y="0"/>
                </a:lnTo>
                <a:lnTo>
                  <a:pt x="7912983" y="1374881"/>
                </a:lnTo>
                <a:lnTo>
                  <a:pt x="0" y="13748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-2814084">
            <a:off x="-101335" y="5268511"/>
            <a:ext cx="3716898" cy="8772589"/>
            <a:chOff x="0" y="0"/>
            <a:chExt cx="1390652" cy="328220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390652" cy="3282205"/>
            </a:xfrm>
            <a:custGeom>
              <a:avLst/>
              <a:gdLst/>
              <a:ahLst/>
              <a:cxnLst/>
              <a:rect r="r" b="b" t="t" l="l"/>
              <a:pathLst>
                <a:path h="3282205" w="1390652">
                  <a:moveTo>
                    <a:pt x="0" y="0"/>
                  </a:moveTo>
                  <a:lnTo>
                    <a:pt x="1390652" y="0"/>
                  </a:lnTo>
                  <a:lnTo>
                    <a:pt x="1390652" y="3282205"/>
                  </a:lnTo>
                  <a:lnTo>
                    <a:pt x="0" y="3282205"/>
                  </a:lnTo>
                  <a:close/>
                </a:path>
              </a:pathLst>
            </a:custGeom>
            <a:solidFill>
              <a:srgbClr val="363636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1390652" cy="33203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-8220834">
            <a:off x="-1598870" y="8278662"/>
            <a:ext cx="7912983" cy="1374881"/>
          </a:xfrm>
          <a:custGeom>
            <a:avLst/>
            <a:gdLst/>
            <a:ahLst/>
            <a:cxnLst/>
            <a:rect r="r" b="b" t="t" l="l"/>
            <a:pathLst>
              <a:path h="1374881" w="7912983">
                <a:moveTo>
                  <a:pt x="0" y="0"/>
                </a:moveTo>
                <a:lnTo>
                  <a:pt x="7912983" y="0"/>
                </a:lnTo>
                <a:lnTo>
                  <a:pt x="7912983" y="1374881"/>
                </a:lnTo>
                <a:lnTo>
                  <a:pt x="0" y="13748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-2814084">
            <a:off x="-542197" y="5809008"/>
            <a:ext cx="3716898" cy="8772589"/>
            <a:chOff x="0" y="0"/>
            <a:chExt cx="1390652" cy="328220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390652" cy="3282205"/>
            </a:xfrm>
            <a:custGeom>
              <a:avLst/>
              <a:gdLst/>
              <a:ahLst/>
              <a:cxnLst/>
              <a:rect r="r" b="b" t="t" l="l"/>
              <a:pathLst>
                <a:path h="3282205" w="1390652">
                  <a:moveTo>
                    <a:pt x="0" y="0"/>
                  </a:moveTo>
                  <a:lnTo>
                    <a:pt x="1390652" y="0"/>
                  </a:lnTo>
                  <a:lnTo>
                    <a:pt x="1390652" y="3282205"/>
                  </a:lnTo>
                  <a:lnTo>
                    <a:pt x="0" y="3282205"/>
                  </a:lnTo>
                  <a:close/>
                </a:path>
              </a:pathLst>
            </a:custGeom>
            <a:solidFill>
              <a:srgbClr val="EEEEEE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1390652" cy="33203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2509753">
            <a:off x="11932945" y="1699739"/>
            <a:ext cx="7912983" cy="1374881"/>
          </a:xfrm>
          <a:custGeom>
            <a:avLst/>
            <a:gdLst/>
            <a:ahLst/>
            <a:cxnLst/>
            <a:rect r="r" b="b" t="t" l="l"/>
            <a:pathLst>
              <a:path h="1374881" w="7912983">
                <a:moveTo>
                  <a:pt x="0" y="0"/>
                </a:moveTo>
                <a:lnTo>
                  <a:pt x="7912983" y="0"/>
                </a:lnTo>
                <a:lnTo>
                  <a:pt x="7912983" y="1374881"/>
                </a:lnTo>
                <a:lnTo>
                  <a:pt x="0" y="13748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7916504">
            <a:off x="14902810" y="-3399499"/>
            <a:ext cx="3716898" cy="8772589"/>
            <a:chOff x="0" y="0"/>
            <a:chExt cx="1390652" cy="328220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390652" cy="3282205"/>
            </a:xfrm>
            <a:custGeom>
              <a:avLst/>
              <a:gdLst/>
              <a:ahLst/>
              <a:cxnLst/>
              <a:rect r="r" b="b" t="t" l="l"/>
              <a:pathLst>
                <a:path h="3282205" w="1390652">
                  <a:moveTo>
                    <a:pt x="0" y="0"/>
                  </a:moveTo>
                  <a:lnTo>
                    <a:pt x="1390652" y="0"/>
                  </a:lnTo>
                  <a:lnTo>
                    <a:pt x="1390652" y="3282205"/>
                  </a:lnTo>
                  <a:lnTo>
                    <a:pt x="0" y="3282205"/>
                  </a:lnTo>
                  <a:close/>
                </a:path>
              </a:pathLst>
            </a:custGeom>
            <a:solidFill>
              <a:srgbClr val="363636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1390652" cy="33203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2509753">
            <a:off x="13104828" y="1699739"/>
            <a:ext cx="7912983" cy="1374881"/>
          </a:xfrm>
          <a:custGeom>
            <a:avLst/>
            <a:gdLst/>
            <a:ahLst/>
            <a:cxnLst/>
            <a:rect r="r" b="b" t="t" l="l"/>
            <a:pathLst>
              <a:path h="1374881" w="7912983">
                <a:moveTo>
                  <a:pt x="0" y="0"/>
                </a:moveTo>
                <a:lnTo>
                  <a:pt x="7912983" y="0"/>
                </a:lnTo>
                <a:lnTo>
                  <a:pt x="7912983" y="1374881"/>
                </a:lnTo>
                <a:lnTo>
                  <a:pt x="0" y="13748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7916504">
            <a:off x="16219210" y="-3249089"/>
            <a:ext cx="3716898" cy="8772589"/>
            <a:chOff x="0" y="0"/>
            <a:chExt cx="1390652" cy="3282205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390652" cy="3282205"/>
            </a:xfrm>
            <a:custGeom>
              <a:avLst/>
              <a:gdLst/>
              <a:ahLst/>
              <a:cxnLst/>
              <a:rect r="r" b="b" t="t" l="l"/>
              <a:pathLst>
                <a:path h="3282205" w="1390652">
                  <a:moveTo>
                    <a:pt x="0" y="0"/>
                  </a:moveTo>
                  <a:lnTo>
                    <a:pt x="1390652" y="0"/>
                  </a:lnTo>
                  <a:lnTo>
                    <a:pt x="1390652" y="3282205"/>
                  </a:lnTo>
                  <a:lnTo>
                    <a:pt x="0" y="3282205"/>
                  </a:lnTo>
                  <a:close/>
                </a:path>
              </a:pathLst>
            </a:custGeom>
            <a:solidFill>
              <a:srgbClr val="EEEEEE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1390652" cy="33203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430440" y="1111895"/>
            <a:ext cx="17647219" cy="13779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PROBLEM STATEMENT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3450683" y="3153071"/>
            <a:ext cx="14014983" cy="4940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00"/>
              </a:lnSpc>
            </a:pPr>
            <a:r>
              <a:rPr lang="en-US" sz="3500" spc="245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Precise anomaly detection is crucial in medical, industrial, and agricultural sectors.</a:t>
            </a:r>
          </a:p>
          <a:p>
            <a:pPr algn="l">
              <a:lnSpc>
                <a:spcPts val="4900"/>
              </a:lnSpc>
            </a:pPr>
          </a:p>
          <a:p>
            <a:pPr algn="l">
              <a:lnSpc>
                <a:spcPts val="4900"/>
              </a:lnSpc>
            </a:pPr>
            <a:r>
              <a:rPr lang="en-US" b="true" sz="3500" spc="245" u="sng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Aim</a:t>
            </a:r>
            <a:r>
              <a:rPr lang="en-US" sz="3500" spc="245" b="true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:</a:t>
            </a:r>
            <a:r>
              <a:rPr lang="en-US" sz="3500" spc="245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Develop a hybrid deep learning model using GANs and AEs to:</a:t>
            </a:r>
          </a:p>
          <a:p>
            <a:pPr algn="l" marL="755651" indent="-377825" lvl="1">
              <a:lnSpc>
                <a:spcPts val="4900"/>
              </a:lnSpc>
              <a:buFont typeface="Arial"/>
              <a:buChar char="•"/>
            </a:pPr>
            <a:r>
              <a:rPr lang="en-US" sz="3500" spc="245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Improve image reconstruction</a:t>
            </a:r>
          </a:p>
          <a:p>
            <a:pPr algn="l" marL="755651" indent="-377825" lvl="1">
              <a:lnSpc>
                <a:spcPts val="4900"/>
              </a:lnSpc>
              <a:buFont typeface="Arial"/>
              <a:buChar char="•"/>
            </a:pPr>
            <a:r>
              <a:rPr lang="en-US" sz="3500" spc="245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Enhance unsupervised anomaly detection and area segmentation.</a:t>
            </a:r>
          </a:p>
        </p:txBody>
      </p:sp>
      <p:sp>
        <p:nvSpPr>
          <p:cNvPr name="AutoShape 20" id="20"/>
          <p:cNvSpPr/>
          <p:nvPr/>
        </p:nvSpPr>
        <p:spPr>
          <a:xfrm>
            <a:off x="3450730" y="2480310"/>
            <a:ext cx="7706861" cy="1905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93E4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50376" y="7915718"/>
            <a:ext cx="18336773" cy="3186014"/>
          </a:xfrm>
          <a:custGeom>
            <a:avLst/>
            <a:gdLst/>
            <a:ahLst/>
            <a:cxnLst/>
            <a:rect r="r" b="b" t="t" l="l"/>
            <a:pathLst>
              <a:path h="3186014" w="18336773">
                <a:moveTo>
                  <a:pt x="0" y="0"/>
                </a:moveTo>
                <a:lnTo>
                  <a:pt x="18336773" y="0"/>
                </a:lnTo>
                <a:lnTo>
                  <a:pt x="18336773" y="3186014"/>
                </a:lnTo>
                <a:lnTo>
                  <a:pt x="0" y="31860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-5400000">
            <a:off x="7917354" y="-151966"/>
            <a:ext cx="2675891" cy="20328738"/>
            <a:chOff x="0" y="0"/>
            <a:chExt cx="432040" cy="328220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32040" cy="3282205"/>
            </a:xfrm>
            <a:custGeom>
              <a:avLst/>
              <a:gdLst/>
              <a:ahLst/>
              <a:cxnLst/>
              <a:rect r="r" b="b" t="t" l="l"/>
              <a:pathLst>
                <a:path h="3282205" w="432040">
                  <a:moveTo>
                    <a:pt x="0" y="0"/>
                  </a:moveTo>
                  <a:lnTo>
                    <a:pt x="432040" y="0"/>
                  </a:lnTo>
                  <a:lnTo>
                    <a:pt x="432040" y="3282205"/>
                  </a:lnTo>
                  <a:lnTo>
                    <a:pt x="0" y="3282205"/>
                  </a:lnTo>
                  <a:close/>
                </a:path>
              </a:pathLst>
            </a:custGeom>
            <a:solidFill>
              <a:srgbClr val="363636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32040" cy="33203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10766903">
            <a:off x="-1857683" y="8444114"/>
            <a:ext cx="22003366" cy="3823085"/>
          </a:xfrm>
          <a:custGeom>
            <a:avLst/>
            <a:gdLst/>
            <a:ahLst/>
            <a:cxnLst/>
            <a:rect r="r" b="b" t="t" l="l"/>
            <a:pathLst>
              <a:path h="3823085" w="22003366">
                <a:moveTo>
                  <a:pt x="0" y="0"/>
                </a:moveTo>
                <a:lnTo>
                  <a:pt x="22003366" y="0"/>
                </a:lnTo>
                <a:lnTo>
                  <a:pt x="22003366" y="3823085"/>
                </a:lnTo>
                <a:lnTo>
                  <a:pt x="0" y="38230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-5426346">
            <a:off x="8846548" y="191288"/>
            <a:ext cx="1489766" cy="20328738"/>
            <a:chOff x="0" y="0"/>
            <a:chExt cx="240532" cy="328220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40532" cy="3282205"/>
            </a:xfrm>
            <a:custGeom>
              <a:avLst/>
              <a:gdLst/>
              <a:ahLst/>
              <a:cxnLst/>
              <a:rect r="r" b="b" t="t" l="l"/>
              <a:pathLst>
                <a:path h="3282205" w="240532">
                  <a:moveTo>
                    <a:pt x="0" y="0"/>
                  </a:moveTo>
                  <a:lnTo>
                    <a:pt x="240532" y="0"/>
                  </a:lnTo>
                  <a:lnTo>
                    <a:pt x="240532" y="3282205"/>
                  </a:lnTo>
                  <a:lnTo>
                    <a:pt x="0" y="3282205"/>
                  </a:lnTo>
                  <a:close/>
                </a:path>
              </a:pathLst>
            </a:custGeom>
            <a:solidFill>
              <a:srgbClr val="363636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240532" cy="33203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-3234064">
            <a:off x="-3143540" y="352885"/>
            <a:ext cx="11240987" cy="1953121"/>
          </a:xfrm>
          <a:custGeom>
            <a:avLst/>
            <a:gdLst/>
            <a:ahLst/>
            <a:cxnLst/>
            <a:rect r="r" b="b" t="t" l="l"/>
            <a:pathLst>
              <a:path h="1953121" w="11240987">
                <a:moveTo>
                  <a:pt x="0" y="0"/>
                </a:moveTo>
                <a:lnTo>
                  <a:pt x="11240987" y="0"/>
                </a:lnTo>
                <a:lnTo>
                  <a:pt x="11240987" y="1953121"/>
                </a:lnTo>
                <a:lnTo>
                  <a:pt x="0" y="195312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2172685">
            <a:off x="-2167342" y="-5966217"/>
            <a:ext cx="5280133" cy="12462121"/>
            <a:chOff x="0" y="0"/>
            <a:chExt cx="1390652" cy="328220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390652" cy="3282205"/>
            </a:xfrm>
            <a:custGeom>
              <a:avLst/>
              <a:gdLst/>
              <a:ahLst/>
              <a:cxnLst/>
              <a:rect r="r" b="b" t="t" l="l"/>
              <a:pathLst>
                <a:path h="3282205" w="1390652">
                  <a:moveTo>
                    <a:pt x="0" y="0"/>
                  </a:moveTo>
                  <a:lnTo>
                    <a:pt x="1390652" y="0"/>
                  </a:lnTo>
                  <a:lnTo>
                    <a:pt x="1390652" y="3282205"/>
                  </a:lnTo>
                  <a:lnTo>
                    <a:pt x="0" y="3282205"/>
                  </a:lnTo>
                  <a:close/>
                </a:path>
              </a:pathLst>
            </a:custGeom>
            <a:solidFill>
              <a:srgbClr val="363636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1390652" cy="33203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-3234064">
            <a:off x="-4074180" y="17873"/>
            <a:ext cx="11240987" cy="1953121"/>
          </a:xfrm>
          <a:custGeom>
            <a:avLst/>
            <a:gdLst/>
            <a:ahLst/>
            <a:cxnLst/>
            <a:rect r="r" b="b" t="t" l="l"/>
            <a:pathLst>
              <a:path h="1953121" w="11240987">
                <a:moveTo>
                  <a:pt x="0" y="0"/>
                </a:moveTo>
                <a:lnTo>
                  <a:pt x="11240987" y="0"/>
                </a:lnTo>
                <a:lnTo>
                  <a:pt x="11240987" y="1953122"/>
                </a:lnTo>
                <a:lnTo>
                  <a:pt x="0" y="19531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2172685">
            <a:off x="-3004718" y="-6495904"/>
            <a:ext cx="5280133" cy="12462121"/>
            <a:chOff x="0" y="0"/>
            <a:chExt cx="1390652" cy="3282205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390652" cy="3282205"/>
            </a:xfrm>
            <a:custGeom>
              <a:avLst/>
              <a:gdLst/>
              <a:ahLst/>
              <a:cxnLst/>
              <a:rect r="r" b="b" t="t" l="l"/>
              <a:pathLst>
                <a:path h="3282205" w="1390652">
                  <a:moveTo>
                    <a:pt x="0" y="0"/>
                  </a:moveTo>
                  <a:lnTo>
                    <a:pt x="1390652" y="0"/>
                  </a:lnTo>
                  <a:lnTo>
                    <a:pt x="1390652" y="3282205"/>
                  </a:lnTo>
                  <a:lnTo>
                    <a:pt x="0" y="3282205"/>
                  </a:lnTo>
                  <a:close/>
                </a:path>
              </a:pathLst>
            </a:custGeom>
            <a:solidFill>
              <a:srgbClr val="363636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1390652" cy="33203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10101597" y="4169082"/>
            <a:ext cx="1272584" cy="1272584"/>
          </a:xfrm>
          <a:custGeom>
            <a:avLst/>
            <a:gdLst/>
            <a:ahLst/>
            <a:cxnLst/>
            <a:rect r="r" b="b" t="t" l="l"/>
            <a:pathLst>
              <a:path h="1272584" w="1272584">
                <a:moveTo>
                  <a:pt x="0" y="0"/>
                </a:moveTo>
                <a:lnTo>
                  <a:pt x="1272584" y="0"/>
                </a:lnTo>
                <a:lnTo>
                  <a:pt x="1272584" y="1272584"/>
                </a:lnTo>
                <a:lnTo>
                  <a:pt x="0" y="12725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0284999" y="4352484"/>
            <a:ext cx="905781" cy="905781"/>
          </a:xfrm>
          <a:custGeom>
            <a:avLst/>
            <a:gdLst/>
            <a:ahLst/>
            <a:cxnLst/>
            <a:rect r="r" b="b" t="t" l="l"/>
            <a:pathLst>
              <a:path h="905781" w="905781">
                <a:moveTo>
                  <a:pt x="0" y="0"/>
                </a:moveTo>
                <a:lnTo>
                  <a:pt x="905781" y="0"/>
                </a:lnTo>
                <a:lnTo>
                  <a:pt x="905781" y="905780"/>
                </a:lnTo>
                <a:lnTo>
                  <a:pt x="0" y="9057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3131330" y="4169082"/>
            <a:ext cx="1272584" cy="1272584"/>
          </a:xfrm>
          <a:custGeom>
            <a:avLst/>
            <a:gdLst/>
            <a:ahLst/>
            <a:cxnLst/>
            <a:rect r="r" b="b" t="t" l="l"/>
            <a:pathLst>
              <a:path h="1272584" w="1272584">
                <a:moveTo>
                  <a:pt x="0" y="0"/>
                </a:moveTo>
                <a:lnTo>
                  <a:pt x="1272583" y="0"/>
                </a:lnTo>
                <a:lnTo>
                  <a:pt x="1272583" y="1272584"/>
                </a:lnTo>
                <a:lnTo>
                  <a:pt x="0" y="12725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3314731" y="4352484"/>
            <a:ext cx="905781" cy="905781"/>
          </a:xfrm>
          <a:custGeom>
            <a:avLst/>
            <a:gdLst/>
            <a:ahLst/>
            <a:cxnLst/>
            <a:rect r="r" b="b" t="t" l="l"/>
            <a:pathLst>
              <a:path h="905781" w="905781">
                <a:moveTo>
                  <a:pt x="0" y="0"/>
                </a:moveTo>
                <a:lnTo>
                  <a:pt x="905781" y="0"/>
                </a:lnTo>
                <a:lnTo>
                  <a:pt x="905781" y="905780"/>
                </a:lnTo>
                <a:lnTo>
                  <a:pt x="0" y="9057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4583456" y="1252207"/>
            <a:ext cx="10961527" cy="10471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517"/>
              </a:lnSpc>
            </a:pPr>
            <a:r>
              <a:rPr lang="en-US" sz="6083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RESEARCH OBJECTIVE</a:t>
            </a:r>
          </a:p>
        </p:txBody>
      </p:sp>
      <p:sp>
        <p:nvSpPr>
          <p:cNvPr name="AutoShape 23" id="23"/>
          <p:cNvSpPr/>
          <p:nvPr/>
        </p:nvSpPr>
        <p:spPr>
          <a:xfrm>
            <a:off x="6003157" y="2480310"/>
            <a:ext cx="7706861" cy="1905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24" id="24"/>
          <p:cNvSpPr/>
          <p:nvPr/>
        </p:nvSpPr>
        <p:spPr>
          <a:xfrm flipH="false" flipV="false" rot="0">
            <a:off x="3464446" y="4502198"/>
            <a:ext cx="606351" cy="606351"/>
          </a:xfrm>
          <a:custGeom>
            <a:avLst/>
            <a:gdLst/>
            <a:ahLst/>
            <a:cxnLst/>
            <a:rect r="r" b="b" t="t" l="l"/>
            <a:pathLst>
              <a:path h="606351" w="606351">
                <a:moveTo>
                  <a:pt x="0" y="0"/>
                </a:moveTo>
                <a:lnTo>
                  <a:pt x="606351" y="0"/>
                </a:lnTo>
                <a:lnTo>
                  <a:pt x="606351" y="606352"/>
                </a:lnTo>
                <a:lnTo>
                  <a:pt x="0" y="60635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5" id="25"/>
          <p:cNvGrpSpPr/>
          <p:nvPr/>
        </p:nvGrpSpPr>
        <p:grpSpPr>
          <a:xfrm rot="0">
            <a:off x="3587219" y="4624972"/>
            <a:ext cx="360805" cy="360805"/>
            <a:chOff x="0" y="0"/>
            <a:chExt cx="812800" cy="8128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93E46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8" id="28"/>
          <p:cNvSpPr/>
          <p:nvPr/>
        </p:nvSpPr>
        <p:spPr>
          <a:xfrm flipH="false" flipV="false" rot="0">
            <a:off x="10434714" y="4502198"/>
            <a:ext cx="606351" cy="606351"/>
          </a:xfrm>
          <a:custGeom>
            <a:avLst/>
            <a:gdLst/>
            <a:ahLst/>
            <a:cxnLst/>
            <a:rect r="r" b="b" t="t" l="l"/>
            <a:pathLst>
              <a:path h="606351" w="606351">
                <a:moveTo>
                  <a:pt x="0" y="0"/>
                </a:moveTo>
                <a:lnTo>
                  <a:pt x="606351" y="0"/>
                </a:lnTo>
                <a:lnTo>
                  <a:pt x="606351" y="606352"/>
                </a:lnTo>
                <a:lnTo>
                  <a:pt x="0" y="60635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9" id="29"/>
          <p:cNvGrpSpPr/>
          <p:nvPr/>
        </p:nvGrpSpPr>
        <p:grpSpPr>
          <a:xfrm rot="0">
            <a:off x="10557487" y="4624972"/>
            <a:ext cx="360805" cy="360805"/>
            <a:chOff x="0" y="0"/>
            <a:chExt cx="812800" cy="81280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93E46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32" id="32"/>
          <p:cNvSpPr/>
          <p:nvPr/>
        </p:nvSpPr>
        <p:spPr>
          <a:xfrm flipH="false" flipV="false" rot="0">
            <a:off x="3621724" y="4646787"/>
            <a:ext cx="296414" cy="317175"/>
          </a:xfrm>
          <a:custGeom>
            <a:avLst/>
            <a:gdLst/>
            <a:ahLst/>
            <a:cxnLst/>
            <a:rect r="r" b="b" t="t" l="l"/>
            <a:pathLst>
              <a:path h="317175" w="296414">
                <a:moveTo>
                  <a:pt x="0" y="0"/>
                </a:moveTo>
                <a:lnTo>
                  <a:pt x="296414" y="0"/>
                </a:lnTo>
                <a:lnTo>
                  <a:pt x="296414" y="317175"/>
                </a:lnTo>
                <a:lnTo>
                  <a:pt x="0" y="31717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3" id="33"/>
          <p:cNvSpPr txBox="true"/>
          <p:nvPr/>
        </p:nvSpPr>
        <p:spPr>
          <a:xfrm rot="0">
            <a:off x="4403913" y="3221651"/>
            <a:ext cx="5881086" cy="47510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79"/>
              </a:lnSpc>
            </a:pPr>
            <a:r>
              <a:rPr lang="en-US" sz="2699" spc="188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1. Investigate GAN architectures and loss functions for high-precision image reconstruction.</a:t>
            </a:r>
          </a:p>
          <a:p>
            <a:pPr algn="l">
              <a:lnSpc>
                <a:spcPts val="3779"/>
              </a:lnSpc>
            </a:pPr>
            <a:r>
              <a:rPr lang="en-US" sz="2699" spc="188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2. Enhance GANs with autoencoders for improved accuracy.</a:t>
            </a:r>
          </a:p>
          <a:p>
            <a:pPr algn="l">
              <a:lnSpc>
                <a:spcPts val="3779"/>
              </a:lnSpc>
            </a:pPr>
            <a:r>
              <a:rPr lang="en-US" sz="2699" spc="188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3. Analyze AE variants: Convolutional VAE, Beta-VAE, CVAE, etc.</a:t>
            </a:r>
          </a:p>
          <a:p>
            <a:pPr algn="l">
              <a:lnSpc>
                <a:spcPts val="3779"/>
              </a:lnSpc>
            </a:pPr>
          </a:p>
        </p:txBody>
      </p:sp>
      <p:sp>
        <p:nvSpPr>
          <p:cNvPr name="TextBox 34" id="34"/>
          <p:cNvSpPr txBox="true"/>
          <p:nvPr/>
        </p:nvSpPr>
        <p:spPr>
          <a:xfrm rot="0">
            <a:off x="11374181" y="3221651"/>
            <a:ext cx="5207666" cy="6849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2599" spc="181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4. Visualize and interpret learned representations for outlier detection.</a:t>
            </a:r>
          </a:p>
          <a:p>
            <a:pPr algn="l">
              <a:lnSpc>
                <a:spcPts val="3639"/>
              </a:lnSpc>
            </a:pPr>
            <a:r>
              <a:rPr lang="en-US" sz="2599" spc="181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5. Evaluate performance on diverse datasets (Medical, Industrial, Agricultural).</a:t>
            </a:r>
          </a:p>
          <a:p>
            <a:pPr algn="l">
              <a:lnSpc>
                <a:spcPts val="3639"/>
              </a:lnSpc>
            </a:pPr>
            <a:r>
              <a:rPr lang="en-US" sz="2599" spc="181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6. Unsupervised learning on normal data</a:t>
            </a:r>
          </a:p>
          <a:p>
            <a:pPr algn="l">
              <a:lnSpc>
                <a:spcPts val="3639"/>
              </a:lnSpc>
            </a:pPr>
            <a:r>
              <a:rPr lang="en-US" sz="2599" spc="181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7. Reconstruction based anomaly detection.</a:t>
            </a:r>
          </a:p>
          <a:p>
            <a:pPr algn="l">
              <a:lnSpc>
                <a:spcPts val="3639"/>
              </a:lnSpc>
            </a:pPr>
            <a:r>
              <a:rPr lang="en-US" sz="2599" spc="181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8. attention mechanism for feature focus</a:t>
            </a:r>
          </a:p>
          <a:p>
            <a:pPr algn="l">
              <a:lnSpc>
                <a:spcPts val="3639"/>
              </a:lnSpc>
            </a:pPr>
            <a:r>
              <a:rPr lang="en-US" sz="2599" spc="181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9. Multi-model error analysis</a:t>
            </a:r>
          </a:p>
          <a:p>
            <a:pPr algn="l">
              <a:lnSpc>
                <a:spcPts val="3639"/>
              </a:lnSpc>
            </a:pPr>
          </a:p>
          <a:p>
            <a:pPr algn="l">
              <a:lnSpc>
                <a:spcPts val="3639"/>
              </a:lnSpc>
            </a:pPr>
          </a:p>
        </p:txBody>
      </p:sp>
      <p:sp>
        <p:nvSpPr>
          <p:cNvPr name="Freeform 35" id="35"/>
          <p:cNvSpPr/>
          <p:nvPr/>
        </p:nvSpPr>
        <p:spPr>
          <a:xfrm flipH="false" flipV="false" rot="0">
            <a:off x="10589682" y="4646787"/>
            <a:ext cx="296414" cy="317175"/>
          </a:xfrm>
          <a:custGeom>
            <a:avLst/>
            <a:gdLst/>
            <a:ahLst/>
            <a:cxnLst/>
            <a:rect r="r" b="b" t="t" l="l"/>
            <a:pathLst>
              <a:path h="317175" w="296414">
                <a:moveTo>
                  <a:pt x="0" y="0"/>
                </a:moveTo>
                <a:lnTo>
                  <a:pt x="296414" y="0"/>
                </a:lnTo>
                <a:lnTo>
                  <a:pt x="296414" y="317175"/>
                </a:lnTo>
                <a:lnTo>
                  <a:pt x="0" y="31717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93E4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7644455">
            <a:off x="11086835" y="6724152"/>
            <a:ext cx="11240987" cy="1953121"/>
          </a:xfrm>
          <a:custGeom>
            <a:avLst/>
            <a:gdLst/>
            <a:ahLst/>
            <a:cxnLst/>
            <a:rect r="r" b="b" t="t" l="l"/>
            <a:pathLst>
              <a:path h="1953121" w="11240987">
                <a:moveTo>
                  <a:pt x="0" y="0"/>
                </a:moveTo>
                <a:lnTo>
                  <a:pt x="11240987" y="0"/>
                </a:lnTo>
                <a:lnTo>
                  <a:pt x="11240987" y="1953122"/>
                </a:lnTo>
                <a:lnTo>
                  <a:pt x="0" y="19531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-8548794">
            <a:off x="16046655" y="2579751"/>
            <a:ext cx="5280133" cy="12462121"/>
            <a:chOff x="0" y="0"/>
            <a:chExt cx="1390652" cy="328220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390652" cy="3282205"/>
            </a:xfrm>
            <a:custGeom>
              <a:avLst/>
              <a:gdLst/>
              <a:ahLst/>
              <a:cxnLst/>
              <a:rect r="r" b="b" t="t" l="l"/>
              <a:pathLst>
                <a:path h="3282205" w="1390652">
                  <a:moveTo>
                    <a:pt x="0" y="0"/>
                  </a:moveTo>
                  <a:lnTo>
                    <a:pt x="1390652" y="0"/>
                  </a:lnTo>
                  <a:lnTo>
                    <a:pt x="1390652" y="3282205"/>
                  </a:lnTo>
                  <a:lnTo>
                    <a:pt x="0" y="3282205"/>
                  </a:lnTo>
                  <a:close/>
                </a:path>
              </a:pathLst>
            </a:custGeom>
            <a:solidFill>
              <a:srgbClr val="363636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1390652" cy="33203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7644455">
            <a:off x="12009581" y="7080331"/>
            <a:ext cx="11240987" cy="1953121"/>
          </a:xfrm>
          <a:custGeom>
            <a:avLst/>
            <a:gdLst/>
            <a:ahLst/>
            <a:cxnLst/>
            <a:rect r="r" b="b" t="t" l="l"/>
            <a:pathLst>
              <a:path h="1953121" w="11240987">
                <a:moveTo>
                  <a:pt x="0" y="0"/>
                </a:moveTo>
                <a:lnTo>
                  <a:pt x="11240987" y="0"/>
                </a:lnTo>
                <a:lnTo>
                  <a:pt x="11240987" y="1953121"/>
                </a:lnTo>
                <a:lnTo>
                  <a:pt x="0" y="195312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-8548794">
            <a:off x="16871715" y="3128423"/>
            <a:ext cx="5280133" cy="12462121"/>
            <a:chOff x="0" y="0"/>
            <a:chExt cx="1390652" cy="328220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390652" cy="3282205"/>
            </a:xfrm>
            <a:custGeom>
              <a:avLst/>
              <a:gdLst/>
              <a:ahLst/>
              <a:cxnLst/>
              <a:rect r="r" b="b" t="t" l="l"/>
              <a:pathLst>
                <a:path h="3282205" w="1390652">
                  <a:moveTo>
                    <a:pt x="0" y="0"/>
                  </a:moveTo>
                  <a:lnTo>
                    <a:pt x="1390652" y="0"/>
                  </a:lnTo>
                  <a:lnTo>
                    <a:pt x="1390652" y="3282205"/>
                  </a:lnTo>
                  <a:lnTo>
                    <a:pt x="0" y="3282205"/>
                  </a:lnTo>
                  <a:close/>
                </a:path>
              </a:pathLst>
            </a:custGeom>
            <a:solidFill>
              <a:srgbClr val="EEEEEE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1390652" cy="33203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-3234064">
            <a:off x="-3143540" y="372199"/>
            <a:ext cx="11240987" cy="1953121"/>
          </a:xfrm>
          <a:custGeom>
            <a:avLst/>
            <a:gdLst/>
            <a:ahLst/>
            <a:cxnLst/>
            <a:rect r="r" b="b" t="t" l="l"/>
            <a:pathLst>
              <a:path h="1953121" w="11240987">
                <a:moveTo>
                  <a:pt x="0" y="0"/>
                </a:moveTo>
                <a:lnTo>
                  <a:pt x="11240987" y="0"/>
                </a:lnTo>
                <a:lnTo>
                  <a:pt x="11240987" y="1953121"/>
                </a:lnTo>
                <a:lnTo>
                  <a:pt x="0" y="195312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2172685">
            <a:off x="-2167342" y="-5966217"/>
            <a:ext cx="5280133" cy="12462121"/>
            <a:chOff x="0" y="0"/>
            <a:chExt cx="1390652" cy="328220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390652" cy="3282205"/>
            </a:xfrm>
            <a:custGeom>
              <a:avLst/>
              <a:gdLst/>
              <a:ahLst/>
              <a:cxnLst/>
              <a:rect r="r" b="b" t="t" l="l"/>
              <a:pathLst>
                <a:path h="3282205" w="1390652">
                  <a:moveTo>
                    <a:pt x="0" y="0"/>
                  </a:moveTo>
                  <a:lnTo>
                    <a:pt x="1390652" y="0"/>
                  </a:lnTo>
                  <a:lnTo>
                    <a:pt x="1390652" y="3282205"/>
                  </a:lnTo>
                  <a:lnTo>
                    <a:pt x="0" y="3282205"/>
                  </a:lnTo>
                  <a:close/>
                </a:path>
              </a:pathLst>
            </a:custGeom>
            <a:solidFill>
              <a:srgbClr val="363636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1390652" cy="33203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-3234064">
            <a:off x="-4074180" y="17873"/>
            <a:ext cx="11240987" cy="1953121"/>
          </a:xfrm>
          <a:custGeom>
            <a:avLst/>
            <a:gdLst/>
            <a:ahLst/>
            <a:cxnLst/>
            <a:rect r="r" b="b" t="t" l="l"/>
            <a:pathLst>
              <a:path h="1953121" w="11240987">
                <a:moveTo>
                  <a:pt x="0" y="0"/>
                </a:moveTo>
                <a:lnTo>
                  <a:pt x="11240987" y="0"/>
                </a:lnTo>
                <a:lnTo>
                  <a:pt x="11240987" y="1953122"/>
                </a:lnTo>
                <a:lnTo>
                  <a:pt x="0" y="19531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2172685">
            <a:off x="-3004718" y="-6495904"/>
            <a:ext cx="5280133" cy="12462121"/>
            <a:chOff x="0" y="0"/>
            <a:chExt cx="1390652" cy="3282205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390652" cy="3282205"/>
            </a:xfrm>
            <a:custGeom>
              <a:avLst/>
              <a:gdLst/>
              <a:ahLst/>
              <a:cxnLst/>
              <a:rect r="r" b="b" t="t" l="l"/>
              <a:pathLst>
                <a:path h="3282205" w="1390652">
                  <a:moveTo>
                    <a:pt x="0" y="0"/>
                  </a:moveTo>
                  <a:lnTo>
                    <a:pt x="1390652" y="0"/>
                  </a:lnTo>
                  <a:lnTo>
                    <a:pt x="1390652" y="3282205"/>
                  </a:lnTo>
                  <a:lnTo>
                    <a:pt x="0" y="3282205"/>
                  </a:lnTo>
                  <a:close/>
                </a:path>
              </a:pathLst>
            </a:custGeom>
            <a:solidFill>
              <a:srgbClr val="EEEEEE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1390652" cy="33203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3525236" y="1114425"/>
            <a:ext cx="11836222" cy="11732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47"/>
              </a:lnSpc>
            </a:pPr>
            <a:r>
              <a:rPr lang="en-US" sz="830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LITERATURE REVIEW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3617809" y="3544132"/>
            <a:ext cx="5676599" cy="59391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spc="195" b="true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GANs:</a:t>
            </a:r>
          </a:p>
          <a:p>
            <a:pPr algn="l">
              <a:lnSpc>
                <a:spcPts val="3919"/>
              </a:lnSpc>
            </a:pPr>
            <a:r>
              <a:rPr lang="en-US" sz="2799" spc="195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* Effective for generating high-quality images</a:t>
            </a:r>
          </a:p>
          <a:p>
            <a:pPr algn="l">
              <a:lnSpc>
                <a:spcPts val="3919"/>
              </a:lnSpc>
            </a:pPr>
            <a:r>
              <a:rPr lang="en-US" sz="2799" spc="195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* Prone to instability and mode collapse</a:t>
            </a:r>
          </a:p>
          <a:p>
            <a:pPr algn="l">
              <a:lnSpc>
                <a:spcPts val="3919"/>
              </a:lnSpc>
            </a:pPr>
          </a:p>
          <a:p>
            <a:pPr algn="l">
              <a:lnSpc>
                <a:spcPts val="3919"/>
              </a:lnSpc>
            </a:pPr>
            <a:r>
              <a:rPr lang="en-US" sz="2799" spc="195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AEs</a:t>
            </a:r>
            <a:r>
              <a:rPr lang="en-US" sz="2799" spc="195" b="true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 and VAEs:</a:t>
            </a:r>
          </a:p>
          <a:p>
            <a:pPr algn="l">
              <a:lnSpc>
                <a:spcPts val="3919"/>
              </a:lnSpc>
            </a:pPr>
            <a:r>
              <a:rPr lang="en-US" sz="2799" spc="195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* Reliable training, interpretable latent spaces</a:t>
            </a:r>
          </a:p>
          <a:p>
            <a:pPr algn="l">
              <a:lnSpc>
                <a:spcPts val="3919"/>
              </a:lnSpc>
            </a:pPr>
            <a:r>
              <a:rPr lang="en-US" sz="2799" spc="195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* Can produce blurrier outputs</a:t>
            </a:r>
          </a:p>
          <a:p>
            <a:pPr algn="l">
              <a:lnSpc>
                <a:spcPts val="3919"/>
              </a:lnSpc>
            </a:pPr>
          </a:p>
          <a:p>
            <a:pPr algn="l">
              <a:lnSpc>
                <a:spcPts val="3919"/>
              </a:lnSpc>
            </a:pPr>
          </a:p>
        </p:txBody>
      </p:sp>
      <p:sp>
        <p:nvSpPr>
          <p:cNvPr name="TextBox 20" id="20"/>
          <p:cNvSpPr txBox="true"/>
          <p:nvPr/>
        </p:nvSpPr>
        <p:spPr>
          <a:xfrm rot="0">
            <a:off x="10803263" y="3454535"/>
            <a:ext cx="5375784" cy="2472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spc="195" b="true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Hybrid Models:</a:t>
            </a:r>
          </a:p>
          <a:p>
            <a:pPr algn="l">
              <a:lnSpc>
                <a:spcPts val="3919"/>
              </a:lnSpc>
            </a:pPr>
            <a:r>
              <a:rPr lang="en-US" sz="2799" spc="195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* Combine strengths of both</a:t>
            </a:r>
          </a:p>
          <a:p>
            <a:pPr algn="l">
              <a:lnSpc>
                <a:spcPts val="3919"/>
              </a:lnSpc>
            </a:pPr>
            <a:r>
              <a:rPr lang="en-US" sz="2799" spc="195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* Improved anomaly detection accuracy</a:t>
            </a:r>
          </a:p>
          <a:p>
            <a:pPr algn="l">
              <a:lnSpc>
                <a:spcPts val="3919"/>
              </a:lnSpc>
            </a:pPr>
          </a:p>
        </p:txBody>
      </p:sp>
      <p:sp>
        <p:nvSpPr>
          <p:cNvPr name="Freeform 21" id="21"/>
          <p:cNvSpPr/>
          <p:nvPr/>
        </p:nvSpPr>
        <p:spPr>
          <a:xfrm flipH="false" flipV="false" rot="0">
            <a:off x="9294407" y="3264338"/>
            <a:ext cx="1508856" cy="1508856"/>
          </a:xfrm>
          <a:custGeom>
            <a:avLst/>
            <a:gdLst/>
            <a:ahLst/>
            <a:cxnLst/>
            <a:rect r="r" b="b" t="t" l="l"/>
            <a:pathLst>
              <a:path h="1508856" w="1508856">
                <a:moveTo>
                  <a:pt x="0" y="0"/>
                </a:moveTo>
                <a:lnTo>
                  <a:pt x="1508856" y="0"/>
                </a:lnTo>
                <a:lnTo>
                  <a:pt x="1508856" y="1508855"/>
                </a:lnTo>
                <a:lnTo>
                  <a:pt x="0" y="150885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2" id="22"/>
          <p:cNvGrpSpPr/>
          <p:nvPr/>
        </p:nvGrpSpPr>
        <p:grpSpPr>
          <a:xfrm rot="0">
            <a:off x="9639988" y="3609918"/>
            <a:ext cx="817694" cy="817694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93E46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5" id="25"/>
          <p:cNvSpPr/>
          <p:nvPr/>
        </p:nvSpPr>
        <p:spPr>
          <a:xfrm flipH="false" flipV="false" rot="0">
            <a:off x="9511860" y="3481790"/>
            <a:ext cx="1073951" cy="1073951"/>
          </a:xfrm>
          <a:custGeom>
            <a:avLst/>
            <a:gdLst/>
            <a:ahLst/>
            <a:cxnLst/>
            <a:rect r="r" b="b" t="t" l="l"/>
            <a:pathLst>
              <a:path h="1073951" w="1073951">
                <a:moveTo>
                  <a:pt x="0" y="0"/>
                </a:moveTo>
                <a:lnTo>
                  <a:pt x="1073951" y="0"/>
                </a:lnTo>
                <a:lnTo>
                  <a:pt x="1073951" y="1073951"/>
                </a:lnTo>
                <a:lnTo>
                  <a:pt x="0" y="107395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6" id="26"/>
          <p:cNvGrpSpPr/>
          <p:nvPr/>
        </p:nvGrpSpPr>
        <p:grpSpPr>
          <a:xfrm rot="0">
            <a:off x="9729312" y="3699242"/>
            <a:ext cx="639047" cy="639047"/>
            <a:chOff x="0" y="0"/>
            <a:chExt cx="812800" cy="8128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93E46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9" id="29"/>
          <p:cNvSpPr/>
          <p:nvPr/>
        </p:nvSpPr>
        <p:spPr>
          <a:xfrm flipH="false" flipV="false" rot="0">
            <a:off x="2108953" y="3265227"/>
            <a:ext cx="1508856" cy="1508856"/>
          </a:xfrm>
          <a:custGeom>
            <a:avLst/>
            <a:gdLst/>
            <a:ahLst/>
            <a:cxnLst/>
            <a:rect r="r" b="b" t="t" l="l"/>
            <a:pathLst>
              <a:path h="1508856" w="1508856">
                <a:moveTo>
                  <a:pt x="0" y="0"/>
                </a:moveTo>
                <a:lnTo>
                  <a:pt x="1508856" y="0"/>
                </a:lnTo>
                <a:lnTo>
                  <a:pt x="1508856" y="1508855"/>
                </a:lnTo>
                <a:lnTo>
                  <a:pt x="0" y="150885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0" id="30"/>
          <p:cNvGrpSpPr/>
          <p:nvPr/>
        </p:nvGrpSpPr>
        <p:grpSpPr>
          <a:xfrm rot="0">
            <a:off x="2454534" y="3610807"/>
            <a:ext cx="817694" cy="817694"/>
            <a:chOff x="0" y="0"/>
            <a:chExt cx="812800" cy="81280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93E46"/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33" id="33"/>
          <p:cNvSpPr/>
          <p:nvPr/>
        </p:nvSpPr>
        <p:spPr>
          <a:xfrm flipH="false" flipV="false" rot="0">
            <a:off x="2326405" y="3482679"/>
            <a:ext cx="1073951" cy="1073951"/>
          </a:xfrm>
          <a:custGeom>
            <a:avLst/>
            <a:gdLst/>
            <a:ahLst/>
            <a:cxnLst/>
            <a:rect r="r" b="b" t="t" l="l"/>
            <a:pathLst>
              <a:path h="1073951" w="1073951">
                <a:moveTo>
                  <a:pt x="0" y="0"/>
                </a:moveTo>
                <a:lnTo>
                  <a:pt x="1073951" y="0"/>
                </a:lnTo>
                <a:lnTo>
                  <a:pt x="1073951" y="1073951"/>
                </a:lnTo>
                <a:lnTo>
                  <a:pt x="0" y="107395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4" id="34"/>
          <p:cNvGrpSpPr/>
          <p:nvPr/>
        </p:nvGrpSpPr>
        <p:grpSpPr>
          <a:xfrm rot="0">
            <a:off x="2543857" y="3700131"/>
            <a:ext cx="639047" cy="639047"/>
            <a:chOff x="0" y="0"/>
            <a:chExt cx="812800" cy="812800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93E46"/>
            </a:solidFill>
          </p:spPr>
        </p:sp>
        <p:sp>
          <p:nvSpPr>
            <p:cNvPr name="TextBox 36" id="3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37" id="37"/>
          <p:cNvSpPr/>
          <p:nvPr/>
        </p:nvSpPr>
        <p:spPr>
          <a:xfrm flipV="true">
            <a:off x="3525236" y="2508885"/>
            <a:ext cx="11836222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8" id="38"/>
          <p:cNvGrpSpPr/>
          <p:nvPr/>
        </p:nvGrpSpPr>
        <p:grpSpPr>
          <a:xfrm rot="0">
            <a:off x="2454534" y="6465495"/>
            <a:ext cx="639047" cy="639047"/>
            <a:chOff x="0" y="0"/>
            <a:chExt cx="812800" cy="812800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93E46"/>
            </a:solidFill>
          </p:spPr>
        </p:sp>
        <p:sp>
          <p:nvSpPr>
            <p:cNvPr name="TextBox 40" id="4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93E4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8220834">
            <a:off x="-1286186" y="7656554"/>
            <a:ext cx="7912983" cy="1374881"/>
          </a:xfrm>
          <a:custGeom>
            <a:avLst/>
            <a:gdLst/>
            <a:ahLst/>
            <a:cxnLst/>
            <a:rect r="r" b="b" t="t" l="l"/>
            <a:pathLst>
              <a:path h="1374881" w="7912983">
                <a:moveTo>
                  <a:pt x="0" y="0"/>
                </a:moveTo>
                <a:lnTo>
                  <a:pt x="7912983" y="0"/>
                </a:lnTo>
                <a:lnTo>
                  <a:pt x="7912983" y="1374881"/>
                </a:lnTo>
                <a:lnTo>
                  <a:pt x="0" y="13748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-2814084">
            <a:off x="-101335" y="5268511"/>
            <a:ext cx="3716898" cy="8772589"/>
            <a:chOff x="0" y="0"/>
            <a:chExt cx="1390652" cy="328220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390652" cy="3282205"/>
            </a:xfrm>
            <a:custGeom>
              <a:avLst/>
              <a:gdLst/>
              <a:ahLst/>
              <a:cxnLst/>
              <a:rect r="r" b="b" t="t" l="l"/>
              <a:pathLst>
                <a:path h="3282205" w="1390652">
                  <a:moveTo>
                    <a:pt x="0" y="0"/>
                  </a:moveTo>
                  <a:lnTo>
                    <a:pt x="1390652" y="0"/>
                  </a:lnTo>
                  <a:lnTo>
                    <a:pt x="1390652" y="3282205"/>
                  </a:lnTo>
                  <a:lnTo>
                    <a:pt x="0" y="3282205"/>
                  </a:lnTo>
                  <a:close/>
                </a:path>
              </a:pathLst>
            </a:custGeom>
            <a:solidFill>
              <a:srgbClr val="363636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1390652" cy="33203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-8220834">
            <a:off x="-1598870" y="8278662"/>
            <a:ext cx="7912983" cy="1374881"/>
          </a:xfrm>
          <a:custGeom>
            <a:avLst/>
            <a:gdLst/>
            <a:ahLst/>
            <a:cxnLst/>
            <a:rect r="r" b="b" t="t" l="l"/>
            <a:pathLst>
              <a:path h="1374881" w="7912983">
                <a:moveTo>
                  <a:pt x="0" y="0"/>
                </a:moveTo>
                <a:lnTo>
                  <a:pt x="7912983" y="0"/>
                </a:lnTo>
                <a:lnTo>
                  <a:pt x="7912983" y="1374881"/>
                </a:lnTo>
                <a:lnTo>
                  <a:pt x="0" y="13748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-2814084">
            <a:off x="-542197" y="5809008"/>
            <a:ext cx="3716898" cy="8772589"/>
            <a:chOff x="0" y="0"/>
            <a:chExt cx="1390652" cy="328220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390652" cy="3282205"/>
            </a:xfrm>
            <a:custGeom>
              <a:avLst/>
              <a:gdLst/>
              <a:ahLst/>
              <a:cxnLst/>
              <a:rect r="r" b="b" t="t" l="l"/>
              <a:pathLst>
                <a:path h="3282205" w="1390652">
                  <a:moveTo>
                    <a:pt x="0" y="0"/>
                  </a:moveTo>
                  <a:lnTo>
                    <a:pt x="1390652" y="0"/>
                  </a:lnTo>
                  <a:lnTo>
                    <a:pt x="1390652" y="3282205"/>
                  </a:lnTo>
                  <a:lnTo>
                    <a:pt x="0" y="3282205"/>
                  </a:lnTo>
                  <a:close/>
                </a:path>
              </a:pathLst>
            </a:custGeom>
            <a:solidFill>
              <a:srgbClr val="EEEEEE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1390652" cy="33203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2509753">
            <a:off x="11932945" y="1699739"/>
            <a:ext cx="7912983" cy="1374881"/>
          </a:xfrm>
          <a:custGeom>
            <a:avLst/>
            <a:gdLst/>
            <a:ahLst/>
            <a:cxnLst/>
            <a:rect r="r" b="b" t="t" l="l"/>
            <a:pathLst>
              <a:path h="1374881" w="7912983">
                <a:moveTo>
                  <a:pt x="0" y="0"/>
                </a:moveTo>
                <a:lnTo>
                  <a:pt x="7912983" y="0"/>
                </a:lnTo>
                <a:lnTo>
                  <a:pt x="7912983" y="1374881"/>
                </a:lnTo>
                <a:lnTo>
                  <a:pt x="0" y="13748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7916504">
            <a:off x="14902810" y="-3399499"/>
            <a:ext cx="3716898" cy="8772589"/>
            <a:chOff x="0" y="0"/>
            <a:chExt cx="1390652" cy="328220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390652" cy="3282205"/>
            </a:xfrm>
            <a:custGeom>
              <a:avLst/>
              <a:gdLst/>
              <a:ahLst/>
              <a:cxnLst/>
              <a:rect r="r" b="b" t="t" l="l"/>
              <a:pathLst>
                <a:path h="3282205" w="1390652">
                  <a:moveTo>
                    <a:pt x="0" y="0"/>
                  </a:moveTo>
                  <a:lnTo>
                    <a:pt x="1390652" y="0"/>
                  </a:lnTo>
                  <a:lnTo>
                    <a:pt x="1390652" y="3282205"/>
                  </a:lnTo>
                  <a:lnTo>
                    <a:pt x="0" y="3282205"/>
                  </a:lnTo>
                  <a:close/>
                </a:path>
              </a:pathLst>
            </a:custGeom>
            <a:solidFill>
              <a:srgbClr val="363636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1390652" cy="33203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2509753">
            <a:off x="13104828" y="1699739"/>
            <a:ext cx="7912983" cy="1374881"/>
          </a:xfrm>
          <a:custGeom>
            <a:avLst/>
            <a:gdLst/>
            <a:ahLst/>
            <a:cxnLst/>
            <a:rect r="r" b="b" t="t" l="l"/>
            <a:pathLst>
              <a:path h="1374881" w="7912983">
                <a:moveTo>
                  <a:pt x="0" y="0"/>
                </a:moveTo>
                <a:lnTo>
                  <a:pt x="7912983" y="0"/>
                </a:lnTo>
                <a:lnTo>
                  <a:pt x="7912983" y="1374881"/>
                </a:lnTo>
                <a:lnTo>
                  <a:pt x="0" y="13748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7916504">
            <a:off x="16219210" y="-3249089"/>
            <a:ext cx="3716898" cy="8772589"/>
            <a:chOff x="0" y="0"/>
            <a:chExt cx="1390652" cy="3282205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390652" cy="3282205"/>
            </a:xfrm>
            <a:custGeom>
              <a:avLst/>
              <a:gdLst/>
              <a:ahLst/>
              <a:cxnLst/>
              <a:rect r="r" b="b" t="t" l="l"/>
              <a:pathLst>
                <a:path h="3282205" w="1390652">
                  <a:moveTo>
                    <a:pt x="0" y="0"/>
                  </a:moveTo>
                  <a:lnTo>
                    <a:pt x="1390652" y="0"/>
                  </a:lnTo>
                  <a:lnTo>
                    <a:pt x="1390652" y="3282205"/>
                  </a:lnTo>
                  <a:lnTo>
                    <a:pt x="0" y="3282205"/>
                  </a:lnTo>
                  <a:close/>
                </a:path>
              </a:pathLst>
            </a:custGeom>
            <a:solidFill>
              <a:srgbClr val="EEEEEE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1390652" cy="33203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-1005340" y="1121420"/>
            <a:ext cx="17647219" cy="13779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RESEARCH GAPS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3046336" y="2860951"/>
            <a:ext cx="14014983" cy="6178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55651" indent="-377825" lvl="1">
              <a:lnSpc>
                <a:spcPts val="4900"/>
              </a:lnSpc>
              <a:buFont typeface="Arial"/>
              <a:buChar char="•"/>
            </a:pPr>
            <a:r>
              <a:rPr lang="en-US" sz="3500" spc="245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Limited labeled</a:t>
            </a:r>
            <a:r>
              <a:rPr lang="en-US" sz="3500" spc="245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abnormal data </a:t>
            </a:r>
          </a:p>
          <a:p>
            <a:pPr algn="l" marL="755651" indent="-377825" lvl="1">
              <a:lnSpc>
                <a:spcPts val="4900"/>
              </a:lnSpc>
              <a:buFont typeface="Arial"/>
              <a:buChar char="•"/>
            </a:pPr>
            <a:r>
              <a:rPr lang="en-US" sz="3500" spc="245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Subtle early-stage anomalies </a:t>
            </a:r>
          </a:p>
          <a:p>
            <a:pPr algn="l" marL="755651" indent="-377825" lvl="1">
              <a:lnSpc>
                <a:spcPts val="4900"/>
              </a:lnSpc>
              <a:buFont typeface="Arial"/>
              <a:buChar char="•"/>
            </a:pPr>
            <a:r>
              <a:rPr lang="en-US" sz="3500" spc="245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Inconsistent performance across 3D/2D and real-time applications.</a:t>
            </a:r>
          </a:p>
          <a:p>
            <a:pPr algn="l" marL="755651" indent="-377825" lvl="1">
              <a:lnSpc>
                <a:spcPts val="4900"/>
              </a:lnSpc>
              <a:buFont typeface="Arial"/>
              <a:buChar char="•"/>
            </a:pPr>
            <a:r>
              <a:rPr lang="en-US" sz="3500" spc="245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Need for robust, domain-independent models with interpretability.</a:t>
            </a:r>
          </a:p>
          <a:p>
            <a:pPr algn="l">
              <a:lnSpc>
                <a:spcPts val="4900"/>
              </a:lnSpc>
            </a:pPr>
          </a:p>
          <a:p>
            <a:pPr algn="l">
              <a:lnSpc>
                <a:spcPts val="4900"/>
              </a:lnSpc>
            </a:pPr>
          </a:p>
          <a:p>
            <a:pPr algn="l">
              <a:lnSpc>
                <a:spcPts val="4900"/>
              </a:lnSpc>
            </a:pPr>
          </a:p>
          <a:p>
            <a:pPr algn="l">
              <a:lnSpc>
                <a:spcPts val="4900"/>
              </a:lnSpc>
            </a:pPr>
          </a:p>
        </p:txBody>
      </p:sp>
      <p:sp>
        <p:nvSpPr>
          <p:cNvPr name="AutoShape 20" id="20"/>
          <p:cNvSpPr/>
          <p:nvPr/>
        </p:nvSpPr>
        <p:spPr>
          <a:xfrm>
            <a:off x="3450730" y="2480310"/>
            <a:ext cx="7706861" cy="1905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DAGqoPOtUIw</dc:identifier>
  <dcterms:modified xsi:type="dcterms:W3CDTF">2011-08-01T06:04:30Z</dcterms:modified>
  <cp:revision>1</cp:revision>
  <dc:title>T2410216_Presentation_Slide</dc:title>
</cp:coreProperties>
</file>